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0" roundtripDataSignature="AMtx7mh6F/h9YkP4xfY3bn12WGJwH3gf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Changed title to be same as our module </a:t>
            </a:r>
            <a:endParaRPr/>
          </a:p>
        </p:txBody>
      </p:sp>
      <p:sp>
        <p:nvSpPr>
          <p:cNvPr id="108" name="Google Shape;108;p1: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00" name="Google Shape;200;p13: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023b224b9_0_34:notes"/>
          <p:cNvSpPr txBox="1"/>
          <p:nvPr>
            <p:ph idx="1" type="body"/>
          </p:nvPr>
        </p:nvSpPr>
        <p:spPr>
          <a:xfrm>
            <a:off x="685800" y="4400550"/>
            <a:ext cx="5486400" cy="3600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06" name="Google Shape;206;g12023b224b9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4:notes"/>
          <p:cNvSpPr txBox="1"/>
          <p:nvPr>
            <p:ph idx="1" type="body"/>
          </p:nvPr>
        </p:nvSpPr>
        <p:spPr>
          <a:xfrm>
            <a:off x="914400" y="4343400"/>
            <a:ext cx="5028480" cy="411408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It’s a way to speak with the computer</a:t>
            </a:r>
            <a:endParaRPr/>
          </a:p>
        </p:txBody>
      </p:sp>
      <p:sp>
        <p:nvSpPr>
          <p:cNvPr id="215" name="Google Shape;215;p14: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924bce2a8_0_14: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g13924bce2a8_0_1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28" name="Google Shape;228;g13924bce2a8_0_14: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023b224b9_0_27: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2F5496"/>
              </a:buClr>
              <a:buSzPts val="2300"/>
              <a:buFont typeface="Calibri"/>
              <a:buNone/>
            </a:pPr>
            <a:r>
              <a:rPr lang="en-US" sz="2300"/>
              <a:t>Thinking back to our algorithm examples - you could imagine going into each of these steps in </a:t>
            </a:r>
            <a:r>
              <a:rPr b="1" lang="en-US" sz="2300"/>
              <a:t>more or less detail</a:t>
            </a:r>
            <a:r>
              <a:rPr lang="en-US" sz="2300"/>
              <a:t>. </a:t>
            </a:r>
            <a:endParaRPr sz="1400"/>
          </a:p>
          <a:p>
            <a:pPr indent="0" lvl="0" marL="0" rtl="0" algn="l">
              <a:lnSpc>
                <a:spcPct val="90000"/>
              </a:lnSpc>
              <a:spcBef>
                <a:spcPts val="0"/>
              </a:spcBef>
              <a:spcAft>
                <a:spcPts val="0"/>
              </a:spcAft>
              <a:buClr>
                <a:srgbClr val="2F5496"/>
              </a:buClr>
              <a:buSzPts val="2300"/>
              <a:buFont typeface="Calibri"/>
              <a:buNone/>
            </a:pPr>
            <a:r>
              <a:t/>
            </a:r>
            <a:endParaRPr sz="2300"/>
          </a:p>
          <a:p>
            <a:pPr indent="0" lvl="0" marL="0" rtl="0" algn="l">
              <a:lnSpc>
                <a:spcPct val="90000"/>
              </a:lnSpc>
              <a:spcBef>
                <a:spcPts val="0"/>
              </a:spcBef>
              <a:spcAft>
                <a:spcPts val="0"/>
              </a:spcAft>
              <a:buClr>
                <a:srgbClr val="2F5496"/>
              </a:buClr>
              <a:buSzPts val="2300"/>
              <a:buFont typeface="Calibri"/>
              <a:buNone/>
            </a:pPr>
            <a:r>
              <a:rPr lang="en-US" sz="2300"/>
              <a:t>For example you could </a:t>
            </a:r>
            <a:r>
              <a:rPr b="1" lang="en-US" sz="2300"/>
              <a:t>break up </a:t>
            </a:r>
            <a:r>
              <a:rPr lang="en-US" sz="2300"/>
              <a:t>step 1 („take the tube of toothpaste into your hand“) </a:t>
            </a:r>
            <a:r>
              <a:rPr b="1" lang="en-US" sz="2300"/>
              <a:t>into a lot of little steps </a:t>
            </a:r>
            <a:r>
              <a:rPr lang="en-US" sz="2300"/>
              <a:t>(reach with your hand, put your fingers around tube, lift your hand with the toothpaste etc.)</a:t>
            </a:r>
            <a:endParaRPr sz="1400"/>
          </a:p>
          <a:p>
            <a:pPr indent="0" lvl="0" marL="0" rtl="0" algn="l">
              <a:lnSpc>
                <a:spcPct val="90000"/>
              </a:lnSpc>
              <a:spcBef>
                <a:spcPts val="0"/>
              </a:spcBef>
              <a:spcAft>
                <a:spcPts val="0"/>
              </a:spcAft>
              <a:buClr>
                <a:srgbClr val="2F5496"/>
              </a:buClr>
              <a:buSzPts val="2300"/>
              <a:buFont typeface="Calibri"/>
              <a:buNone/>
            </a:pPr>
            <a:r>
              <a:t/>
            </a:r>
            <a:endParaRPr sz="2300"/>
          </a:p>
          <a:p>
            <a:pPr indent="0" lvl="0" marL="0" rtl="0" algn="l">
              <a:lnSpc>
                <a:spcPct val="90000"/>
              </a:lnSpc>
              <a:spcBef>
                <a:spcPts val="0"/>
              </a:spcBef>
              <a:spcAft>
                <a:spcPts val="0"/>
              </a:spcAft>
              <a:buClr>
                <a:srgbClr val="2F5496"/>
              </a:buClr>
              <a:buSzPts val="2300"/>
              <a:buFont typeface="Calibri"/>
              <a:buNone/>
            </a:pPr>
            <a:r>
              <a:rPr lang="en-US" sz="2300"/>
              <a:t>In programming languages, we distinguish between those that are at </a:t>
            </a:r>
            <a:r>
              <a:rPr b="1" lang="en-US" sz="2300"/>
              <a:t>Higher levels of description</a:t>
            </a:r>
            <a:r>
              <a:rPr lang="en-US" sz="2300"/>
              <a:t>, which allow you to program complex things with </a:t>
            </a:r>
            <a:r>
              <a:rPr b="1" lang="en-US" sz="2300"/>
              <a:t>fewer lines of instruction</a:t>
            </a:r>
            <a:r>
              <a:rPr lang="en-US" sz="2300"/>
              <a:t>. However, you have </a:t>
            </a:r>
            <a:r>
              <a:rPr b="1" lang="en-US" sz="2300"/>
              <a:t>less control </a:t>
            </a:r>
            <a:r>
              <a:rPr lang="en-US" sz="2300"/>
              <a:t>over individual steps. For example, in the line „take the tube of toothpaste into your hand“, your program would not know what to do if the toothpaste is in a cabinet which needs to be opened.</a:t>
            </a:r>
            <a:endParaRPr sz="1400"/>
          </a:p>
          <a:p>
            <a:pPr indent="0" lvl="0" marL="0" rtl="0" algn="l">
              <a:lnSpc>
                <a:spcPct val="90000"/>
              </a:lnSpc>
              <a:spcBef>
                <a:spcPts val="0"/>
              </a:spcBef>
              <a:spcAft>
                <a:spcPts val="0"/>
              </a:spcAft>
              <a:buClr>
                <a:srgbClr val="2F5496"/>
              </a:buClr>
              <a:buSzPts val="2300"/>
              <a:buFont typeface="Calibri"/>
              <a:buNone/>
            </a:pPr>
            <a:r>
              <a:t/>
            </a:r>
            <a:endParaRPr sz="2300"/>
          </a:p>
          <a:p>
            <a:pPr indent="0" lvl="0" marL="0" rtl="0" algn="l">
              <a:lnSpc>
                <a:spcPct val="90000"/>
              </a:lnSpc>
              <a:spcBef>
                <a:spcPts val="0"/>
              </a:spcBef>
              <a:spcAft>
                <a:spcPts val="0"/>
              </a:spcAft>
              <a:buClr>
                <a:schemeClr val="dk1"/>
              </a:buClr>
              <a:buSzPts val="2300"/>
              <a:buFont typeface="Arial"/>
              <a:buNone/>
            </a:pPr>
            <a:r>
              <a:rPr b="1" lang="en-US" sz="2300"/>
              <a:t>Lower-level </a:t>
            </a:r>
            <a:r>
              <a:rPr lang="en-US" sz="2300"/>
              <a:t>programming languages give you </a:t>
            </a:r>
            <a:r>
              <a:rPr b="1" lang="en-US" sz="2300"/>
              <a:t>more control </a:t>
            </a:r>
            <a:r>
              <a:rPr lang="en-US" sz="2300"/>
              <a:t>over individual steps, but therefore also usually require </a:t>
            </a:r>
            <a:r>
              <a:rPr b="1" lang="en-US" sz="2300"/>
              <a:t>more lines of code in total</a:t>
            </a:r>
            <a:r>
              <a:rPr lang="en-US" sz="2300"/>
              <a:t>.</a:t>
            </a:r>
            <a:endParaRPr/>
          </a:p>
        </p:txBody>
      </p:sp>
      <p:sp>
        <p:nvSpPr>
          <p:cNvPr id="233" name="Google Shape;233;g12023b224b9_0_27: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924bce2a8_0_19: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1" name="Google Shape;241;g13924bce2a8_0_19: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42" name="Google Shape;242;g13924bce2a8_0_19: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47" name="Google Shape;247;p15: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2c787928c_0_10: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g1a2c787928c_0_1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59" name="Google Shape;259;g1a2c787928c_0_1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4f9bccf878_0_25: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g14f9bccf878_0_2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65" name="Google Shape;265;g14f9bccf878_0_25: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71" name="Google Shape;271;p21: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4f9bccf878_0_31: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 name="Google Shape;116;g14f9bccf878_0_3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7" name="Google Shape;117;g14f9bccf878_0_31: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76" name="Google Shape;276;p22: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03" name="Google Shape;303;p23: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p24:notes"/>
          <p:cNvSpPr txBox="1"/>
          <p:nvPr>
            <p:ph idx="1" type="body"/>
          </p:nvPr>
        </p:nvSpPr>
        <p:spPr>
          <a:xfrm>
            <a:off x="756000" y="5078520"/>
            <a:ext cx="6047280" cy="481068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0" lang="en-US" strike="noStrike">
                <a:latin typeface="Arial"/>
                <a:ea typeface="Arial"/>
                <a:cs typeface="Arial"/>
                <a:sym typeface="Arial"/>
              </a:rPr>
              <a:t>AGE != age</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Only numbers, letters and _</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Two major conventions : myAge, my_age</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Show live example : myWeight = 85</a:t>
            </a:r>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Show live example : type(a) =&gt; analogy with 3/7</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Do someone know what we are doing when using type()</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Number of digits are not infinite (nothing is infinite in computer science)</a:t>
            </a:r>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myWeight = 85</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myWeight = myWeight + 5</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myWeight += 5</a:t>
            </a:r>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myString = ‘Hey techspark community’</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myString = ‘I don’t understand Python’</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quote = “”Tell me and I forget. Teach me and I remember. Involve me and I learn.””</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quote =“\”Tell me and I forget. Teach me and I remember. Involve me and I learn.\””</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Append text (Python understand differently + according to the type)</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type,print were functions.</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26ebd4ba6_0_21: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 name="Google Shape;322;g1526ebd4ba6_0_2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23" name="Google Shape;323;g1526ebd4ba6_0_21: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29" name="Google Shape;329;p25: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5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35" name="Google Shape;335;p53: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5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41" name="Google Shape;341;p54: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5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48" name="Google Shape;348;p55: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56: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5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54" name="Google Shape;354;p56: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5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60" name="Google Shape;360;p57: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924bce2a8_0_1: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g13924bce2a8_0_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4" name="Google Shape;124;g13924bce2a8_0_1: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58: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58: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67" name="Google Shape;367;p58: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6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75" name="Google Shape;375;p61: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81" name="Google Shape;381;p26: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86" name="Google Shape;386;p27: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8:notes"/>
          <p:cNvSpPr txBox="1"/>
          <p:nvPr>
            <p:ph idx="1" type="body"/>
          </p:nvPr>
        </p:nvSpPr>
        <p:spPr>
          <a:xfrm>
            <a:off x="914400" y="4343400"/>
            <a:ext cx="5028480" cy="411408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Example with if (a &lt; 0)</a:t>
            </a:r>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Example with if complete synthax</a:t>
            </a:r>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13" name="Google Shape;413;p28: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 name="Google Shape;419;p29:notes"/>
          <p:cNvSpPr txBox="1"/>
          <p:nvPr>
            <p:ph idx="1" type="body"/>
          </p:nvPr>
        </p:nvSpPr>
        <p:spPr>
          <a:xfrm>
            <a:off x="756000" y="5078520"/>
            <a:ext cx="6047280" cy="481068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AGE != age</a:t>
            </a:r>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Only numbers, letters and _</a:t>
            </a:r>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Two major conventions : myAge, my_age</a:t>
            </a:r>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Show live example : myWeight = 85</a:t>
            </a:r>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Show live example : type(a) =&gt; analogy with 3/7</a:t>
            </a:r>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Do someone know what we are doing when using type()</a:t>
            </a:r>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Number of digits are not infinite (nothing is infinite in computer science)</a:t>
            </a:r>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myWeight = 85</a:t>
            </a:r>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myWeight = myWeight + 5</a:t>
            </a:r>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myWeight += 5</a:t>
            </a:r>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myString = ‘Hey techspark community’</a:t>
            </a:r>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myString = ‘I don’t understand Python’</a:t>
            </a:r>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quote = “”</a:t>
            </a:r>
            <a:r>
              <a:rPr b="0" lang="en-US" sz="2200" strike="noStrike">
                <a:latin typeface="Arial"/>
                <a:ea typeface="Arial"/>
                <a:cs typeface="Arial"/>
                <a:sym typeface="Arial"/>
              </a:rPr>
              <a:t>Tell me and I forget. Teach me and I remember. Involve me and I learn.””</a:t>
            </a:r>
            <a:endParaRPr b="0" sz="22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200" strike="noStrike">
                <a:latin typeface="Arial"/>
                <a:ea typeface="Arial"/>
                <a:cs typeface="Arial"/>
                <a:sym typeface="Arial"/>
              </a:rPr>
              <a:t>quote =</a:t>
            </a:r>
            <a:r>
              <a:rPr b="0" lang="en-US" sz="2000" strike="noStrike">
                <a:latin typeface="Arial"/>
                <a:ea typeface="Arial"/>
                <a:cs typeface="Arial"/>
                <a:sym typeface="Arial"/>
              </a:rPr>
              <a:t>“\”</a:t>
            </a:r>
            <a:r>
              <a:rPr b="0" lang="en-US" sz="2200" strike="noStrike">
                <a:latin typeface="Arial"/>
                <a:ea typeface="Arial"/>
                <a:cs typeface="Arial"/>
                <a:sym typeface="Arial"/>
              </a:rPr>
              <a:t>Tell me and I forget. Teach me and I remember. Involve me and I learn.\””</a:t>
            </a:r>
            <a:endParaRPr b="0" sz="22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200" strike="noStrike">
                <a:latin typeface="Arial"/>
                <a:ea typeface="Arial"/>
                <a:cs typeface="Arial"/>
                <a:sym typeface="Arial"/>
              </a:rPr>
              <a:t>Append text (Python understand differently + according to the type)</a:t>
            </a:r>
            <a:endParaRPr b="0" sz="22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2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200" strike="noStrike">
                <a:latin typeface="Arial"/>
                <a:ea typeface="Arial"/>
                <a:cs typeface="Arial"/>
                <a:sym typeface="Arial"/>
              </a:rPr>
              <a:t>type,print were functions.</a:t>
            </a:r>
            <a:endParaRPr b="0" sz="22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2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2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200" strike="noStrike">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27" name="Google Shape;427;p30: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34" name="Google Shape;434;p31: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52657515b3_2_14: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 name="Google Shape;440;g152657515b3_2_1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41" name="Google Shape;441;g152657515b3_2_14: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52" name="Google Shape;452;p32: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9" name="Google Shape;129;p7: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4:notes"/>
          <p:cNvSpPr txBox="1"/>
          <p:nvPr>
            <p:ph idx="1" type="body"/>
          </p:nvPr>
        </p:nvSpPr>
        <p:spPr>
          <a:xfrm>
            <a:off x="914400" y="4343400"/>
            <a:ext cx="5028480" cy="411408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Comparison operators : ==, !=, &gt;, &lt;, &gt;=, &lt;=</a:t>
            </a:r>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Key words example : and, or, not =&gt; I like basketball and I don’t like soccer, negation</a:t>
            </a:r>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Lab </a:t>
            </a:r>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rPr b="0" lang="en-US" sz="2000" strike="noStrike">
                <a:latin typeface="Arial"/>
                <a:ea typeface="Arial"/>
                <a:cs typeface="Arial"/>
                <a:sym typeface="Arial"/>
              </a:rPr>
              <a:t>Optimize predicate (only one if else)</a:t>
            </a:r>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z="2000" strike="noStrike">
              <a:latin typeface="Arial"/>
              <a:ea typeface="Arial"/>
              <a:cs typeface="Arial"/>
              <a:sym typeface="Arial"/>
            </a:endParaRPr>
          </a:p>
        </p:txBody>
      </p:sp>
      <p:sp>
        <p:nvSpPr>
          <p:cNvPr id="458" name="Google Shape;458;p34: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64" name="Google Shape;464;p35: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70" name="Google Shape;470;p36: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048f9e18c9_0_0: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6" name="Google Shape;476;g2048f9e18c9_0_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77" name="Google Shape;477;g2048f9e18c9_0_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7: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3" name="Google Shape;483;p3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84" name="Google Shape;484;p37: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8: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89" name="Google Shape;489;p38: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9: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6" name="Google Shape;516;p39: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17" name="Google Shape;517;p39: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24" name="Google Shape;524;p40: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30" name="Google Shape;530;p41: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41" name="Google Shape;541;p42: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023b224b9_0_1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34" name="Google Shape;134;g12023b224b9_0_11: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3:notes"/>
          <p:cNvSpPr txBox="1"/>
          <p:nvPr>
            <p:ph idx="1" type="body"/>
          </p:nvPr>
        </p:nvSpPr>
        <p:spPr>
          <a:xfrm>
            <a:off x="914400" y="4343400"/>
            <a:ext cx="5028480" cy="4114080"/>
          </a:xfrm>
          <a:prstGeom prst="rect">
            <a:avLst/>
          </a:prstGeom>
          <a:noFill/>
          <a:ln>
            <a:noFill/>
          </a:ln>
        </p:spPr>
        <p:txBody>
          <a:bodyPr anchorCtr="0" anchor="t" bIns="45000" lIns="90000" spcFirstLastPara="1" rIns="90000" wrap="square" tIns="45000">
            <a:noAutofit/>
          </a:bodyPr>
          <a:lstStyle/>
          <a:p>
            <a:pPr indent="0" lvl="0" marL="0" rtl="0" algn="l">
              <a:lnSpc>
                <a:spcPct val="100000"/>
              </a:lnSpc>
              <a:spcBef>
                <a:spcPts val="0"/>
              </a:spcBef>
              <a:spcAft>
                <a:spcPts val="0"/>
              </a:spcAft>
              <a:buSzPts val="1400"/>
              <a:buNone/>
            </a:pPr>
            <a:r>
              <a:rPr b="0" lang="en-US" strike="noStrike">
                <a:latin typeface="Arial"/>
                <a:ea typeface="Arial"/>
                <a:cs typeface="Arial"/>
                <a:sym typeface="Arial"/>
              </a:rPr>
              <a:t>Prefer a loop with a conditon than break</a:t>
            </a:r>
            <a:endParaRPr/>
          </a:p>
          <a:p>
            <a:pPr indent="0" lvl="0" marL="0" rtl="0" algn="l">
              <a:lnSpc>
                <a:spcPct val="100000"/>
              </a:lnSpc>
              <a:spcBef>
                <a:spcPts val="0"/>
              </a:spcBef>
              <a:spcAft>
                <a:spcPts val="0"/>
              </a:spcAft>
              <a:buSzPts val="1400"/>
              <a:buNone/>
            </a:pPr>
            <a:r>
              <a:rPr b="0" lang="en-US" strike="noStrike">
                <a:latin typeface="Arial"/>
                <a:ea typeface="Arial"/>
                <a:cs typeface="Arial"/>
                <a:sym typeface="Arial"/>
              </a:rPr>
              <a:t>With continue you can go back to the condition in the while</a:t>
            </a:r>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a:p>
            <a:pPr indent="0" lvl="0" marL="0" rtl="0" algn="l">
              <a:lnSpc>
                <a:spcPct val="100000"/>
              </a:lnSpc>
              <a:spcBef>
                <a:spcPts val="0"/>
              </a:spcBef>
              <a:spcAft>
                <a:spcPts val="0"/>
              </a:spcAft>
              <a:buSzPts val="1400"/>
              <a:buNone/>
            </a:pPr>
            <a:r>
              <a:t/>
            </a:r>
            <a:endParaRPr b="0" strike="noStrike">
              <a:latin typeface="Arial"/>
              <a:ea typeface="Arial"/>
              <a:cs typeface="Arial"/>
              <a:sym typeface="Arial"/>
            </a:endParaRPr>
          </a:p>
        </p:txBody>
      </p:sp>
      <p:sp>
        <p:nvSpPr>
          <p:cNvPr id="556" name="Google Shape;556;p43: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59: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6" name="Google Shape;566;p59: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67" name="Google Shape;567;p59: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60: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3" name="Google Shape;573;p6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74" name="Google Shape;574;p60: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80" name="Google Shape;580;p44: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048f9e18c9_0_102: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6" name="Google Shape;586;g2048f9e18c9_0_10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87" name="Google Shape;587;g2048f9e18c9_0_102: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93" name="Google Shape;593;p45: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52657515b3_2_33: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598" name="Google Shape;598;g152657515b3_2_33: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52657515b3_2_3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04" name="Google Shape;604;g152657515b3_2_38: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52657515b3_2_43: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10" name="Google Shape;610;g152657515b3_2_43: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52657515b3_2_4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16" name="Google Shape;616;g152657515b3_2_48: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023b224b9_0_1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45" name="Google Shape;145;g12023b224b9_0_18: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52657515b3_2_5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23" name="Google Shape;623;g152657515b3_2_54: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526ebd4ba6_0_5: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1" name="Google Shape;641;g1526ebd4ba6_0_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42" name="Google Shape;642;g1526ebd4ba6_0_5: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a2c787928c_0_6: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48" name="Google Shape;648;g1a2c787928c_0_6: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63: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3" name="Google Shape;653;p6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54" name="Google Shape;654;p63: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4: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0" name="Google Shape;660;p6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61" name="Google Shape;661;p64: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5: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8" name="Google Shape;668;p65: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69" name="Google Shape;669;p65:notes"/>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400"/>
              <a:buNone/>
            </a:pPr>
            <a:fld id="{00000000-1234-1234-1234-123412341234}" type="slidenum">
              <a:rPr b="0" lang="en-US" sz="1400" strike="noStrike">
                <a:latin typeface="Times New Roman"/>
                <a:ea typeface="Times New Roman"/>
                <a:cs typeface="Times New Roman"/>
                <a:sym typeface="Times New Roman"/>
              </a:rPr>
              <a:t>‹#›</a:t>
            </a:fld>
            <a:endParaRPr b="0" sz="1400" strike="noStrike">
              <a:latin typeface="Times New Roman"/>
              <a:ea typeface="Times New Roman"/>
              <a:cs typeface="Times New Roman"/>
              <a:sym typeface="Times New Roman"/>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66: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76" name="Google Shape;676;p66: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7: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83" name="Google Shape;683;p67: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68: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89" name="Google Shape;689;p68: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9: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95" name="Google Shape;695;p69: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52" name="Google Shape;152;p10: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70: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01" name="Google Shape;701;p70: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07" name="Google Shape;707;p71: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13" name="Google Shape;713;p72: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73: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19" name="Google Shape;719;p73: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74: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25" name="Google Shape;725;p74: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048f9e18c9_0_204:notes"/>
          <p:cNvSpPr/>
          <p:nvPr>
            <p:ph idx="2" type="sldImg"/>
          </p:nvPr>
        </p:nvSpPr>
        <p:spPr>
          <a:xfrm>
            <a:off x="217488" y="812800"/>
            <a:ext cx="7123200" cy="4008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1" name="Google Shape;731;g2048f9e18c9_0_204: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732" name="Google Shape;732;g2048f9e18c9_0_204: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69" name="Google Shape;169;p11: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94" name="Google Shape;194;p12:notes"/>
          <p:cNvSpPr/>
          <p:nvPr>
            <p:ph idx="2" type="sldImg"/>
          </p:nvPr>
        </p:nvSpPr>
        <p:spPr>
          <a:xfrm>
            <a:off x="217488" y="812800"/>
            <a:ext cx="7123112"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80"/>
          <p:cNvSpPr/>
          <p:nvPr/>
        </p:nvSpPr>
        <p:spPr>
          <a:xfrm>
            <a:off x="15" y="6334316"/>
            <a:ext cx="12188825" cy="6400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80"/>
          <p:cNvSpPr/>
          <p:nvPr/>
        </p:nvSpPr>
        <p:spPr>
          <a:xfrm>
            <a:off x="3175" y="6400800"/>
            <a:ext cx="12188825" cy="45720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80"/>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0"/>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4" name="Google Shape;24;p8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8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sp>
        <p:nvSpPr>
          <p:cNvPr id="86" name="Google Shape;86;p88"/>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8"/>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8"/>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88"/>
          <p:cNvSpPr/>
          <p:nvPr>
            <p:ph idx="2" type="pic"/>
          </p:nvPr>
        </p:nvSpPr>
        <p:spPr>
          <a:xfrm>
            <a:off x="15" y="0"/>
            <a:ext cx="12191985" cy="4915076"/>
          </a:xfrm>
          <a:prstGeom prst="rect">
            <a:avLst/>
          </a:prstGeom>
          <a:noFill/>
          <a:ln>
            <a:noFill/>
          </a:ln>
        </p:spPr>
      </p:sp>
      <p:sp>
        <p:nvSpPr>
          <p:cNvPr id="90" name="Google Shape;90;p88"/>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1" name="Google Shape;91;p8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8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8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90"/>
          <p:cNvSpPr/>
          <p:nvPr/>
        </p:nvSpPr>
        <p:spPr>
          <a:xfrm>
            <a:off x="3175" y="6400800"/>
            <a:ext cx="12188825" cy="45720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90"/>
          <p:cNvSpPr/>
          <p:nvPr/>
        </p:nvSpPr>
        <p:spPr>
          <a:xfrm>
            <a:off x="15" y="6334316"/>
            <a:ext cx="12188825" cy="6400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0"/>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90"/>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9" name="Google Shape;99;p9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9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9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02" name="Shape 102"/>
        <p:cNvGrpSpPr/>
        <p:nvPr/>
      </p:nvGrpSpPr>
      <p:grpSpPr>
        <a:xfrm>
          <a:off x="0" y="0"/>
          <a:ext cx="0" cy="0"/>
          <a:chOff x="0" y="0"/>
          <a:chExt cx="0" cy="0"/>
        </a:xfrm>
      </p:grpSpPr>
      <p:sp>
        <p:nvSpPr>
          <p:cNvPr id="103" name="Google Shape;103;p91"/>
          <p:cNvSpPr txBox="1"/>
          <p:nvPr>
            <p:ph type="title"/>
          </p:nvPr>
        </p:nvSpPr>
        <p:spPr>
          <a:xfrm>
            <a:off x="609600" y="1432891"/>
            <a:ext cx="10971840" cy="249299"/>
          </a:xfrm>
          <a:prstGeom prst="rect">
            <a:avLst/>
          </a:prstGeom>
          <a:noFill/>
          <a:ln>
            <a:noFill/>
          </a:ln>
        </p:spPr>
        <p:txBody>
          <a:bodyPr anchorCtr="0" anchor="ctr" bIns="0" lIns="0" spcFirstLastPara="1" rIns="0" wrap="square" tIns="0">
            <a:sp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91"/>
          <p:cNvSpPr txBox="1"/>
          <p:nvPr>
            <p:ph idx="1" type="body"/>
          </p:nvPr>
        </p:nvSpPr>
        <p:spPr>
          <a:xfrm>
            <a:off x="609600" y="2082600"/>
            <a:ext cx="10971840" cy="434340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8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8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82"/>
          <p:cNvSpPr/>
          <p:nvPr/>
        </p:nvSpPr>
        <p:spPr>
          <a:xfrm>
            <a:off x="3175" y="6400800"/>
            <a:ext cx="12188825" cy="45720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82"/>
          <p:cNvSpPr/>
          <p:nvPr/>
        </p:nvSpPr>
        <p:spPr>
          <a:xfrm>
            <a:off x="15" y="6334316"/>
            <a:ext cx="12188825" cy="6400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2"/>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2"/>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8" name="Google Shape;38;p8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8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41" name="Google Shape;41;p8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42" name="Shape 42"/>
        <p:cNvGrpSpPr/>
        <p:nvPr/>
      </p:nvGrpSpPr>
      <p:grpSpPr>
        <a:xfrm>
          <a:off x="0" y="0"/>
          <a:ext cx="0" cy="0"/>
          <a:chOff x="0" y="0"/>
          <a:chExt cx="0" cy="0"/>
        </a:xfrm>
      </p:grpSpPr>
      <p:sp>
        <p:nvSpPr>
          <p:cNvPr id="43" name="Google Shape;43;p8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8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8" name="Shape 48"/>
        <p:cNvGrpSpPr/>
        <p:nvPr/>
      </p:nvGrpSpPr>
      <p:grpSpPr>
        <a:xfrm>
          <a:off x="0" y="0"/>
          <a:ext cx="0" cy="0"/>
          <a:chOff x="0" y="0"/>
          <a:chExt cx="0" cy="0"/>
        </a:xfrm>
      </p:grpSpPr>
      <p:sp>
        <p:nvSpPr>
          <p:cNvPr id="49" name="Google Shape;49;p8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9"/>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8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4" name="Shape 54"/>
        <p:cNvGrpSpPr/>
        <p:nvPr/>
      </p:nvGrpSpPr>
      <p:grpSpPr>
        <a:xfrm>
          <a:off x="0" y="0"/>
          <a:ext cx="0" cy="0"/>
          <a:chOff x="0" y="0"/>
          <a:chExt cx="0" cy="0"/>
        </a:xfrm>
      </p:grpSpPr>
      <p:sp>
        <p:nvSpPr>
          <p:cNvPr id="55" name="Google Shape;55;p8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4"/>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7" name="Google Shape;57;p84"/>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8" name="Google Shape;58;p8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8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5"/>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4" name="Google Shape;64;p85"/>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5" name="Google Shape;65;p85"/>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6" name="Google Shape;66;p85"/>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7" name="Google Shape;67;p8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8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86"/>
          <p:cNvSpPr/>
          <p:nvPr/>
        </p:nvSpPr>
        <p:spPr>
          <a:xfrm>
            <a:off x="3175" y="6400800"/>
            <a:ext cx="12188825" cy="45720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6"/>
          <p:cNvSpPr/>
          <p:nvPr/>
        </p:nvSpPr>
        <p:spPr>
          <a:xfrm>
            <a:off x="15" y="6334316"/>
            <a:ext cx="12188825" cy="6400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8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87"/>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7"/>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7"/>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87"/>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1" name="Google Shape;81;p87"/>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2" name="Google Shape;82;p87"/>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7"/>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8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9"/>
          <p:cNvSpPr/>
          <p:nvPr/>
        </p:nvSpPr>
        <p:spPr>
          <a:xfrm>
            <a:off x="0" y="6627858"/>
            <a:ext cx="12192000" cy="213360"/>
          </a:xfrm>
          <a:prstGeom prst="rect">
            <a:avLst/>
          </a:prstGeom>
          <a:solidFill>
            <a:srgbClr val="9FA8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79"/>
          <p:cNvSpPr/>
          <p:nvPr/>
        </p:nvSpPr>
        <p:spPr>
          <a:xfrm>
            <a:off x="0" y="6578168"/>
            <a:ext cx="12192001" cy="65998"/>
          </a:xfrm>
          <a:prstGeom prst="rect">
            <a:avLst/>
          </a:prstGeom>
          <a:solidFill>
            <a:srgbClr val="6F79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7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7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7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7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7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79"/>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pic>
        <p:nvPicPr>
          <p:cNvPr id="18" name="Google Shape;18;p79"/>
          <p:cNvPicPr preferRelativeResize="0"/>
          <p:nvPr/>
        </p:nvPicPr>
        <p:blipFill rotWithShape="1">
          <a:blip r:embed="rId1">
            <a:alphaModFix/>
          </a:blip>
          <a:srcRect b="0" l="0" r="0" t="0"/>
          <a:stretch/>
        </p:blipFill>
        <p:spPr>
          <a:xfrm>
            <a:off x="211048" y="213834"/>
            <a:ext cx="1964968" cy="50405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hyperlink" Target="https://www.youtube.com/watch?v=0Exik_Q3kDk"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jp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p:nvPr/>
        </p:nvSpPr>
        <p:spPr>
          <a:xfrm>
            <a:off x="4533960" y="2203200"/>
            <a:ext cx="5361120" cy="4084200"/>
          </a:xfrm>
          <a:prstGeom prst="rect">
            <a:avLst/>
          </a:prstGeom>
          <a:noFill/>
          <a:ln>
            <a:noFill/>
          </a:ln>
        </p:spPr>
        <p:txBody>
          <a:bodyPr anchorCtr="0" anchor="t" bIns="45000" lIns="45700" spcFirstLastPara="1" rIns="45700" wrap="square" tIns="45000">
            <a:noAutofit/>
          </a:bodyPr>
          <a:lstStyle/>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11" name="Google Shape;111;p1"/>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dk1"/>
              </a:buClr>
              <a:buSzPts val="8000"/>
              <a:buFont typeface="Calibri"/>
              <a:buNone/>
            </a:pPr>
            <a:r>
              <a:rPr lang="en-US" sz="6000">
                <a:solidFill>
                  <a:schemeClr val="dk1"/>
                </a:solidFill>
                <a:latin typeface="Arial"/>
                <a:ea typeface="Arial"/>
                <a:cs typeface="Arial"/>
                <a:sym typeface="Arial"/>
              </a:rPr>
              <a:t>Coding in Python:</a:t>
            </a:r>
            <a:endParaRPr sz="60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8000"/>
              <a:buFont typeface="Calibri"/>
              <a:buNone/>
            </a:pPr>
            <a:r>
              <a:rPr lang="en-US" sz="6000">
                <a:solidFill>
                  <a:schemeClr val="dk1"/>
                </a:solidFill>
                <a:latin typeface="Arial"/>
                <a:ea typeface="Arial"/>
                <a:cs typeface="Arial"/>
                <a:sym typeface="Arial"/>
              </a:rPr>
              <a:t>Introduction &amp; Theory</a:t>
            </a:r>
            <a:endParaRPr sz="6000">
              <a:solidFill>
                <a:schemeClr val="dk1"/>
              </a:solidFill>
              <a:latin typeface="Arial"/>
              <a:ea typeface="Arial"/>
              <a:cs typeface="Arial"/>
              <a:sym typeface="Arial"/>
            </a:endParaRPr>
          </a:p>
        </p:txBody>
      </p:sp>
      <p:sp>
        <p:nvSpPr>
          <p:cNvPr id="112" name="Google Shape;112;p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400"/>
              </a:spcBef>
              <a:spcAft>
                <a:spcPts val="0"/>
              </a:spcAft>
              <a:buSzPts val="2400"/>
              <a:buNone/>
            </a:pPr>
            <a:r>
              <a:rPr lang="en-US">
                <a:latin typeface="Arial"/>
                <a:ea typeface="Arial"/>
                <a:cs typeface="Arial"/>
                <a:sym typeface="Arial"/>
              </a:rPr>
              <a:t>Level: Beginner/Intermediate</a:t>
            </a:r>
            <a:endParaRPr>
              <a:latin typeface="Arial"/>
              <a:ea typeface="Arial"/>
              <a:cs typeface="Arial"/>
              <a:sym typeface="Arial"/>
            </a:endParaRPr>
          </a:p>
          <a:p>
            <a:pPr indent="0" lvl="0" marL="0" rtl="0" algn="l">
              <a:lnSpc>
                <a:spcPct val="90000"/>
              </a:lnSpc>
              <a:spcBef>
                <a:spcPts val="1400"/>
              </a:spcBef>
              <a:spcAft>
                <a:spcPts val="0"/>
              </a:spcAft>
              <a:buSzPts val="2400"/>
              <a:buNone/>
            </a:pPr>
            <a:r>
              <a:rPr lang="en-US">
                <a:latin typeface="Arial"/>
                <a:ea typeface="Arial"/>
                <a:cs typeface="Arial"/>
                <a:sym typeface="Arial"/>
              </a:rPr>
              <a:t>Last update: 03/12/2022</a:t>
            </a:r>
            <a:endParaRPr>
              <a:latin typeface="Arial"/>
              <a:ea typeface="Arial"/>
              <a:cs typeface="Arial"/>
              <a:sym typeface="Arial"/>
            </a:endParaRPr>
          </a:p>
        </p:txBody>
      </p:sp>
      <p:pic>
        <p:nvPicPr>
          <p:cNvPr descr="Image result for python" id="113" name="Google Shape;113;p1"/>
          <p:cNvPicPr preferRelativeResize="0"/>
          <p:nvPr/>
        </p:nvPicPr>
        <p:blipFill rotWithShape="1">
          <a:blip r:embed="rId3">
            <a:alphaModFix/>
          </a:blip>
          <a:srcRect b="0" l="0" r="0" t="0"/>
          <a:stretch/>
        </p:blipFill>
        <p:spPr>
          <a:xfrm>
            <a:off x="8793779" y="2814344"/>
            <a:ext cx="2992201" cy="15107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3"/>
          <p:cNvSpPr txBox="1"/>
          <p:nvPr>
            <p:ph idx="1" type="body"/>
          </p:nvPr>
        </p:nvSpPr>
        <p:spPr>
          <a:xfrm>
            <a:off x="1097280" y="2902958"/>
            <a:ext cx="10058400" cy="2217683"/>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1800"/>
              <a:buNone/>
            </a:pPr>
            <a:r>
              <a:rPr i="1" lang="en-US" sz="3200" u="sng"/>
              <a:t>Problem</a:t>
            </a:r>
            <a:r>
              <a:rPr lang="en-US" sz="3200"/>
              <a:t> : Our computer only understands ‘0’s and ‘1’s!</a:t>
            </a:r>
            <a:endParaRPr/>
          </a:p>
          <a:p>
            <a:pPr indent="0" lvl="0" marL="91440" rtl="0" algn="l">
              <a:lnSpc>
                <a:spcPct val="90000"/>
              </a:lnSpc>
              <a:spcBef>
                <a:spcPts val="1400"/>
              </a:spcBef>
              <a:spcAft>
                <a:spcPts val="0"/>
              </a:spcAft>
              <a:buSzPts val="3200"/>
              <a:buNone/>
            </a:pPr>
            <a:r>
              <a:t/>
            </a:r>
            <a:endParaRPr sz="3200"/>
          </a:p>
          <a:p>
            <a:pPr indent="0" lvl="0" marL="0" rtl="0" algn="l">
              <a:lnSpc>
                <a:spcPct val="90000"/>
              </a:lnSpc>
              <a:spcBef>
                <a:spcPts val="1400"/>
              </a:spcBef>
              <a:spcAft>
                <a:spcPts val="0"/>
              </a:spcAft>
              <a:buSzPts val="3200"/>
              <a:buNone/>
            </a:pPr>
            <a:r>
              <a:rPr i="1" lang="en-US" sz="3200" u="sng"/>
              <a:t>Solution</a:t>
            </a:r>
            <a:r>
              <a:rPr lang="en-US" sz="3200"/>
              <a:t> : Use a programming language!</a:t>
            </a:r>
            <a:endParaRPr/>
          </a:p>
        </p:txBody>
      </p:sp>
      <p:sp>
        <p:nvSpPr>
          <p:cNvPr id="203" name="Google Shape;203;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Translation for the computer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2023b224b9_0_34"/>
          <p:cNvSpPr txBox="1"/>
          <p:nvPr>
            <p:ph type="title"/>
          </p:nvPr>
        </p:nvSpPr>
        <p:spPr>
          <a:xfrm>
            <a:off x="964631" y="890422"/>
            <a:ext cx="10515600" cy="735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F5496"/>
              </a:buClr>
              <a:buSzPct val="66666"/>
              <a:buFont typeface="Calibri"/>
              <a:buNone/>
            </a:pPr>
            <a:r>
              <a:rPr lang="en-US"/>
              <a:t>Binary language</a:t>
            </a:r>
            <a:endParaRPr/>
          </a:p>
        </p:txBody>
      </p:sp>
      <p:sp>
        <p:nvSpPr>
          <p:cNvPr id="209" name="Google Shape;209;g12023b224b9_0_34"/>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50"/>
              <a:buFont typeface="Arial"/>
              <a:buNone/>
            </a:pPr>
            <a:fld id="{00000000-1234-1234-1234-123412341234}" type="slidenum">
              <a:rPr lang="en-US"/>
              <a:t>‹#›</a:t>
            </a:fld>
            <a:endParaRPr/>
          </a:p>
        </p:txBody>
      </p:sp>
      <p:sp>
        <p:nvSpPr>
          <p:cNvPr id="210" name="Google Shape;210;g12023b224b9_0_34"/>
          <p:cNvSpPr txBox="1"/>
          <p:nvPr/>
        </p:nvSpPr>
        <p:spPr>
          <a:xfrm>
            <a:off x="281781" y="1777837"/>
            <a:ext cx="6593400" cy="4360500"/>
          </a:xfrm>
          <a:prstGeom prst="rect">
            <a:avLst/>
          </a:prstGeom>
          <a:noFill/>
          <a:ln>
            <a:noFill/>
          </a:ln>
        </p:spPr>
        <p:txBody>
          <a:bodyPr anchorCtr="0" anchor="ctr" bIns="45700" lIns="91425" spcFirstLastPara="1" rIns="91425" wrap="square" tIns="45700">
            <a:normAutofit/>
          </a:bodyPr>
          <a:lstStyle/>
          <a:p>
            <a:pPr indent="-361950" lvl="0" marL="457200" marR="0" rtl="0" algn="l">
              <a:lnSpc>
                <a:spcPct val="90000"/>
              </a:lnSpc>
              <a:spcBef>
                <a:spcPts val="0"/>
              </a:spcBef>
              <a:spcAft>
                <a:spcPts val="0"/>
              </a:spcAft>
              <a:buClr>
                <a:srgbClr val="2F5496"/>
              </a:buClr>
              <a:buSzPts val="2100"/>
              <a:buFont typeface="Calibri"/>
              <a:buChar char="●"/>
            </a:pPr>
            <a:r>
              <a:rPr b="0" i="0" lang="en-US" sz="2100" u="none" cap="none" strike="noStrike">
                <a:solidFill>
                  <a:srgbClr val="2F5496"/>
                </a:solidFill>
                <a:latin typeface="Calibri"/>
                <a:ea typeface="Calibri"/>
                <a:cs typeface="Calibri"/>
                <a:sym typeface="Calibri"/>
              </a:rPr>
              <a:t>Computers don‘t understand these types of verbal instructions, because they </a:t>
            </a:r>
            <a:r>
              <a:rPr b="1" i="0" lang="en-US" sz="2100" u="none" cap="none" strike="noStrike">
                <a:solidFill>
                  <a:srgbClr val="2F5496"/>
                </a:solidFill>
                <a:latin typeface="Calibri"/>
                <a:ea typeface="Calibri"/>
                <a:cs typeface="Calibri"/>
                <a:sym typeface="Calibri"/>
              </a:rPr>
              <a:t>don‘t speak our language</a:t>
            </a:r>
            <a:r>
              <a:rPr b="0" i="0" lang="en-US" sz="2100" u="none" cap="none" strike="noStrike">
                <a:solidFill>
                  <a:srgbClr val="2F5496"/>
                </a:solidFill>
                <a:latin typeface="Calibri"/>
                <a:ea typeface="Calibri"/>
                <a:cs typeface="Calibri"/>
                <a:sym typeface="Calibri"/>
              </a:rPr>
              <a:t>. We need to write our algorithm in the form of a program </a:t>
            </a:r>
            <a:r>
              <a:rPr b="1" i="0" lang="en-US" sz="2100" u="none" cap="none" strike="noStrike">
                <a:solidFill>
                  <a:srgbClr val="2F5496"/>
                </a:solidFill>
                <a:latin typeface="Calibri"/>
                <a:ea typeface="Calibri"/>
                <a:cs typeface="Calibri"/>
                <a:sym typeface="Calibri"/>
              </a:rPr>
              <a:t>that our computer understands</a:t>
            </a:r>
            <a:r>
              <a:rPr b="0" i="0" lang="en-US" sz="2100" u="none" cap="none" strike="noStrike">
                <a:solidFill>
                  <a:srgbClr val="2F5496"/>
                </a:solidFill>
                <a:latin typeface="Calibri"/>
                <a:ea typeface="Calibri"/>
                <a:cs typeface="Calibri"/>
                <a:sym typeface="Calibri"/>
              </a:rPr>
              <a:t>.</a:t>
            </a:r>
            <a:endParaRPr b="0" i="0" sz="2100" u="none" cap="none" strike="noStrike">
              <a:solidFill>
                <a:srgbClr val="000000"/>
              </a:solidFill>
              <a:latin typeface="Arial"/>
              <a:ea typeface="Arial"/>
              <a:cs typeface="Arial"/>
              <a:sym typeface="Arial"/>
            </a:endParaRPr>
          </a:p>
          <a:p>
            <a:pPr indent="-361950" lvl="0" marL="457200" marR="0" rtl="0" algn="l">
              <a:lnSpc>
                <a:spcPct val="90000"/>
              </a:lnSpc>
              <a:spcBef>
                <a:spcPts val="0"/>
              </a:spcBef>
              <a:spcAft>
                <a:spcPts val="0"/>
              </a:spcAft>
              <a:buClr>
                <a:srgbClr val="2F5496"/>
              </a:buClr>
              <a:buSzPts val="2100"/>
              <a:buFont typeface="Calibri"/>
              <a:buChar char="●"/>
            </a:pPr>
            <a:r>
              <a:rPr b="0" i="0" lang="en-US" sz="2100" u="none" cap="none" strike="noStrike">
                <a:solidFill>
                  <a:srgbClr val="2F5496"/>
                </a:solidFill>
                <a:latin typeface="Calibri"/>
                <a:ea typeface="Calibri"/>
                <a:cs typeface="Calibri"/>
                <a:sym typeface="Calibri"/>
              </a:rPr>
              <a:t>Computers technically only understand combinations of 0s and 1s. Everything that we tell a computer is eventually translated into 0s and 1s. </a:t>
            </a:r>
            <a:endParaRPr b="0" i="0" sz="2100" u="none" cap="none" strike="noStrike">
              <a:solidFill>
                <a:srgbClr val="2F5496"/>
              </a:solidFill>
              <a:latin typeface="Calibri"/>
              <a:ea typeface="Calibri"/>
              <a:cs typeface="Calibri"/>
              <a:sym typeface="Calibri"/>
            </a:endParaRPr>
          </a:p>
          <a:p>
            <a:pPr indent="-361950" lvl="0" marL="457200" marR="0" rtl="0" algn="l">
              <a:lnSpc>
                <a:spcPct val="90000"/>
              </a:lnSpc>
              <a:spcBef>
                <a:spcPts val="0"/>
              </a:spcBef>
              <a:spcAft>
                <a:spcPts val="0"/>
              </a:spcAft>
              <a:buClr>
                <a:srgbClr val="2F5496"/>
              </a:buClr>
              <a:buSzPts val="2100"/>
              <a:buFont typeface="Calibri"/>
              <a:buChar char="●"/>
            </a:pPr>
            <a:r>
              <a:rPr b="0" i="0" lang="en-US" sz="2100" u="none" cap="none" strike="noStrike">
                <a:solidFill>
                  <a:srgbClr val="2F5496"/>
                </a:solidFill>
                <a:latin typeface="Calibri"/>
                <a:ea typeface="Calibri"/>
                <a:cs typeface="Calibri"/>
                <a:sym typeface="Calibri"/>
              </a:rPr>
              <a:t>The 0 or 1 corresponds to </a:t>
            </a:r>
            <a:r>
              <a:rPr b="1" i="0" lang="en-US" sz="2100" u="none" cap="none" strike="noStrike">
                <a:solidFill>
                  <a:srgbClr val="2F5496"/>
                </a:solidFill>
                <a:latin typeface="Calibri"/>
                <a:ea typeface="Calibri"/>
                <a:cs typeface="Calibri"/>
                <a:sym typeface="Calibri"/>
              </a:rPr>
              <a:t>physical states</a:t>
            </a:r>
            <a:r>
              <a:rPr b="0" i="0" lang="en-US" sz="2100" u="none" cap="none" strike="noStrike">
                <a:solidFill>
                  <a:srgbClr val="2F5496"/>
                </a:solidFill>
                <a:latin typeface="Calibri"/>
                <a:ea typeface="Calibri"/>
                <a:cs typeface="Calibri"/>
                <a:sym typeface="Calibri"/>
              </a:rPr>
              <a:t> like „on“ or „off“ (flow of electricity/no flow)</a:t>
            </a:r>
            <a:endParaRPr b="0" i="0" sz="2100" u="none" cap="none" strike="noStrike">
              <a:solidFill>
                <a:srgbClr val="2F5496"/>
              </a:solidFill>
              <a:latin typeface="Calibri"/>
              <a:ea typeface="Calibri"/>
              <a:cs typeface="Calibri"/>
              <a:sym typeface="Calibri"/>
            </a:endParaRPr>
          </a:p>
          <a:p>
            <a:pPr indent="-361950" lvl="0" marL="457200" marR="0" rtl="0" algn="l">
              <a:lnSpc>
                <a:spcPct val="90000"/>
              </a:lnSpc>
              <a:spcBef>
                <a:spcPts val="0"/>
              </a:spcBef>
              <a:spcAft>
                <a:spcPts val="0"/>
              </a:spcAft>
              <a:buClr>
                <a:srgbClr val="2F5496"/>
              </a:buClr>
              <a:buSzPts val="2100"/>
              <a:buFont typeface="Calibri"/>
              <a:buChar char="●"/>
            </a:pPr>
            <a:r>
              <a:rPr b="0" i="0" lang="en-US" sz="2100" u="none" cap="none" strike="noStrike">
                <a:solidFill>
                  <a:srgbClr val="2F5496"/>
                </a:solidFill>
                <a:latin typeface="Calibri"/>
                <a:ea typeface="Calibri"/>
                <a:cs typeface="Calibri"/>
                <a:sym typeface="Calibri"/>
              </a:rPr>
              <a:t>‘A’, for example is translated into 00000, B in 00001 etc.</a:t>
            </a:r>
            <a:endParaRPr b="0" i="0" sz="2100" u="none" cap="none" strike="noStrike">
              <a:solidFill>
                <a:srgbClr val="2F5496"/>
              </a:solidFill>
              <a:latin typeface="Calibri"/>
              <a:ea typeface="Calibri"/>
              <a:cs typeface="Calibri"/>
              <a:sym typeface="Calibri"/>
            </a:endParaRPr>
          </a:p>
          <a:p>
            <a:pPr indent="0" lvl="0" marL="0" marR="0" rtl="0" algn="l">
              <a:lnSpc>
                <a:spcPct val="90000"/>
              </a:lnSpc>
              <a:spcBef>
                <a:spcPts val="0"/>
              </a:spcBef>
              <a:spcAft>
                <a:spcPts val="0"/>
              </a:spcAft>
              <a:buClr>
                <a:srgbClr val="2F5496"/>
              </a:buClr>
              <a:buSzPts val="2500"/>
              <a:buFont typeface="Calibri"/>
              <a:buNone/>
            </a:pPr>
            <a:r>
              <a:t/>
            </a:r>
            <a:endParaRPr b="0" i="0" sz="2100" u="none" cap="none" strike="noStrike">
              <a:solidFill>
                <a:srgbClr val="2F5496"/>
              </a:solidFill>
              <a:latin typeface="Calibri"/>
              <a:ea typeface="Calibri"/>
              <a:cs typeface="Calibri"/>
              <a:sym typeface="Calibri"/>
            </a:endParaRPr>
          </a:p>
          <a:p>
            <a:pPr indent="0" lvl="0" marL="0" marR="0" rtl="0" algn="l">
              <a:lnSpc>
                <a:spcPct val="90000"/>
              </a:lnSpc>
              <a:spcBef>
                <a:spcPts val="0"/>
              </a:spcBef>
              <a:spcAft>
                <a:spcPts val="0"/>
              </a:spcAft>
              <a:buClr>
                <a:srgbClr val="2F5496"/>
              </a:buClr>
              <a:buSzPts val="2500"/>
              <a:buFont typeface="Calibri"/>
              <a:buNone/>
            </a:pPr>
            <a:r>
              <a:t/>
            </a:r>
            <a:endParaRPr b="0" i="0" sz="2100" u="none" cap="none" strike="noStrike">
              <a:solidFill>
                <a:srgbClr val="2F5496"/>
              </a:solidFill>
              <a:latin typeface="Calibri"/>
              <a:ea typeface="Calibri"/>
              <a:cs typeface="Calibri"/>
              <a:sym typeface="Calibri"/>
            </a:endParaRPr>
          </a:p>
        </p:txBody>
      </p:sp>
      <p:pic>
        <p:nvPicPr>
          <p:cNvPr id="211" name="Google Shape;211;g12023b224b9_0_34"/>
          <p:cNvPicPr preferRelativeResize="0"/>
          <p:nvPr/>
        </p:nvPicPr>
        <p:blipFill rotWithShape="1">
          <a:blip r:embed="rId3">
            <a:alphaModFix/>
          </a:blip>
          <a:srcRect b="0" l="0" r="0" t="0"/>
          <a:stretch/>
        </p:blipFill>
        <p:spPr>
          <a:xfrm>
            <a:off x="7127789" y="2557344"/>
            <a:ext cx="4743629" cy="2147964"/>
          </a:xfrm>
          <a:prstGeom prst="rect">
            <a:avLst/>
          </a:prstGeom>
          <a:noFill/>
          <a:ln>
            <a:noFill/>
          </a:ln>
        </p:spPr>
      </p:pic>
      <p:sp>
        <p:nvSpPr>
          <p:cNvPr id="212" name="Google Shape;212;g12023b224b9_0_34"/>
          <p:cNvSpPr txBox="1"/>
          <p:nvPr/>
        </p:nvSpPr>
        <p:spPr>
          <a:xfrm>
            <a:off x="7043346" y="2180032"/>
            <a:ext cx="6096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4">
                  <a:extLst>
                    <a:ext uri="{A12FA001-AC4F-418D-AE19-62706E023703}">
                      <ahyp:hlinkClr val="tx"/>
                    </a:ext>
                  </a:extLst>
                </a:hlinkClick>
              </a:rPr>
              <a:t>https://www.youtube.com/watch?v=0Exik_Q3kDk</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4"/>
          <p:cNvSpPr/>
          <p:nvPr/>
        </p:nvSpPr>
        <p:spPr>
          <a:xfrm>
            <a:off x="1647480" y="4191840"/>
            <a:ext cx="2056680" cy="1189080"/>
          </a:xfrm>
          <a:prstGeom prst="rect">
            <a:avLst/>
          </a:prstGeom>
          <a:solidFill>
            <a:srgbClr val="FFFFFF"/>
          </a:solidFill>
          <a:ln cap="flat" cmpd="sng" w="25550">
            <a:solidFill>
              <a:srgbClr val="4F81BD"/>
            </a:solidFill>
            <a:prstDash val="solid"/>
            <a:bevel/>
            <a:headEnd len="sm" w="sm" type="none"/>
            <a:tailEnd len="sm" w="sm" type="none"/>
          </a:ln>
          <a:effectLst>
            <a:outerShdw dir="5400000" dist="23040">
              <a:srgbClr val="000000">
                <a:alpha val="32549"/>
              </a:srgbClr>
            </a:outerShdw>
          </a:effectLst>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 your program you will write:  please do the computation 13+2</a:t>
            </a:r>
            <a:endParaRPr b="0" i="0" sz="1800" u="none" cap="none" strike="noStrike">
              <a:solidFill>
                <a:schemeClr val="dk1"/>
              </a:solidFill>
              <a:latin typeface="Arial"/>
              <a:ea typeface="Arial"/>
              <a:cs typeface="Arial"/>
              <a:sym typeface="Arial"/>
            </a:endParaRPr>
          </a:p>
        </p:txBody>
      </p:sp>
      <p:sp>
        <p:nvSpPr>
          <p:cNvPr id="218" name="Google Shape;218;p14"/>
          <p:cNvSpPr/>
          <p:nvPr/>
        </p:nvSpPr>
        <p:spPr>
          <a:xfrm>
            <a:off x="4815840" y="4010400"/>
            <a:ext cx="2377440" cy="1567440"/>
          </a:xfrm>
          <a:prstGeom prst="ellipse">
            <a:avLst/>
          </a:prstGeom>
          <a:solidFill>
            <a:srgbClr val="FFFFFF"/>
          </a:solidFill>
          <a:ln cap="flat" cmpd="sng" w="25550">
            <a:solidFill>
              <a:srgbClr val="4F81BD"/>
            </a:solidFill>
            <a:prstDash val="solid"/>
            <a:bevel/>
            <a:headEnd len="sm" w="sm" type="none"/>
            <a:tailEnd len="sm" w="sm" type="none"/>
          </a:ln>
          <a:effectLst>
            <a:outerShdw dir="5400000" dist="23040">
              <a:srgbClr val="000000">
                <a:alpha val="32549"/>
              </a:srgbClr>
            </a:outerShdw>
          </a:effectLst>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 program will translate it to binary </a:t>
            </a:r>
            <a:endParaRPr b="0" i="0" sz="1800" u="none" cap="none" strike="noStrike">
              <a:solidFill>
                <a:schemeClr val="dk1"/>
              </a:solidFill>
              <a:latin typeface="Arial"/>
              <a:ea typeface="Arial"/>
              <a:cs typeface="Arial"/>
              <a:sym typeface="Arial"/>
            </a:endParaRPr>
          </a:p>
        </p:txBody>
      </p:sp>
      <p:sp>
        <p:nvSpPr>
          <p:cNvPr id="219" name="Google Shape;219;p14"/>
          <p:cNvSpPr/>
          <p:nvPr/>
        </p:nvSpPr>
        <p:spPr>
          <a:xfrm>
            <a:off x="8297760" y="4114800"/>
            <a:ext cx="2095920" cy="1339560"/>
          </a:xfrm>
          <a:prstGeom prst="rect">
            <a:avLst/>
          </a:prstGeom>
          <a:solidFill>
            <a:srgbClr val="FFFFFF"/>
          </a:solidFill>
          <a:ln cap="flat" cmpd="sng" w="25550">
            <a:solidFill>
              <a:srgbClr val="4F81BD"/>
            </a:solidFill>
            <a:prstDash val="solid"/>
            <a:bevel/>
            <a:headEnd len="sm" w="sm" type="none"/>
            <a:tailEnd len="sm" w="sm" type="none"/>
          </a:ln>
          <a:effectLst>
            <a:outerShdw dir="5400000" dist="23040">
              <a:srgbClr val="000000">
                <a:alpha val="32549"/>
              </a:srgbClr>
            </a:outerShdw>
          </a:effectLst>
        </p:spPr>
        <p:txBody>
          <a:bodyPr anchorCtr="0" anchor="ctr" bIns="45000" lIns="45700" spcFirstLastPara="1" rIns="457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Your computer will understand 010001100101</a:t>
            </a:r>
            <a:endParaRPr b="0" i="0" sz="1800" u="none" cap="none" strike="noStrike">
              <a:solidFill>
                <a:schemeClr val="dk1"/>
              </a:solidFill>
              <a:latin typeface="Arial"/>
              <a:ea typeface="Arial"/>
              <a:cs typeface="Arial"/>
              <a:sym typeface="Arial"/>
            </a:endParaRPr>
          </a:p>
        </p:txBody>
      </p:sp>
      <p:sp>
        <p:nvSpPr>
          <p:cNvPr id="220" name="Google Shape;220;p14"/>
          <p:cNvSpPr/>
          <p:nvPr/>
        </p:nvSpPr>
        <p:spPr>
          <a:xfrm>
            <a:off x="4000080" y="4503960"/>
            <a:ext cx="666360" cy="627840"/>
          </a:xfrm>
          <a:prstGeom prst="rightArrow">
            <a:avLst>
              <a:gd fmla="val 50000" name="adj1"/>
              <a:gd fmla="val 50000" name="adj2"/>
            </a:avLst>
          </a:prstGeom>
          <a:solidFill>
            <a:srgbClr val="FFFFFF"/>
          </a:solidFill>
          <a:ln cap="flat" cmpd="sng" w="25550">
            <a:solidFill>
              <a:srgbClr val="4F81BD"/>
            </a:solidFill>
            <a:prstDash val="solid"/>
            <a:bevel/>
            <a:headEnd len="sm" w="sm" type="none"/>
            <a:tailEnd len="sm" w="sm" type="none"/>
          </a:ln>
          <a:effectLst>
            <a:outerShdw dir="5400000" dist="23040">
              <a:srgbClr val="000000">
                <a:alpha val="3254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4"/>
          <p:cNvSpPr/>
          <p:nvPr/>
        </p:nvSpPr>
        <p:spPr>
          <a:xfrm>
            <a:off x="7372560" y="4503960"/>
            <a:ext cx="666360" cy="627840"/>
          </a:xfrm>
          <a:prstGeom prst="rightArrow">
            <a:avLst>
              <a:gd fmla="val 50000" name="adj1"/>
              <a:gd fmla="val 50000" name="adj2"/>
            </a:avLst>
          </a:prstGeom>
          <a:solidFill>
            <a:srgbClr val="FFFFFF"/>
          </a:solidFill>
          <a:ln cap="flat" cmpd="sng" w="25550">
            <a:solidFill>
              <a:srgbClr val="4F81BD"/>
            </a:solidFill>
            <a:prstDash val="solid"/>
            <a:bevel/>
            <a:headEnd len="sm" w="sm" type="none"/>
            <a:tailEnd len="sm" w="sm" type="none"/>
          </a:ln>
          <a:effectLst>
            <a:outerShdw dir="5400000" dist="23040">
              <a:srgbClr val="000000">
                <a:alpha val="3254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4"/>
          <p:cNvSpPr txBox="1"/>
          <p:nvPr>
            <p:ph idx="1" type="body"/>
          </p:nvPr>
        </p:nvSpPr>
        <p:spPr>
          <a:xfrm>
            <a:off x="1097280" y="2193487"/>
            <a:ext cx="10058400" cy="945346"/>
          </a:xfrm>
          <a:prstGeom prst="rect">
            <a:avLst/>
          </a:prstGeom>
          <a:noFill/>
          <a:ln>
            <a:noFill/>
          </a:ln>
        </p:spPr>
        <p:txBody>
          <a:bodyPr anchorCtr="0" anchor="t" bIns="45700" lIns="0" spcFirstLastPara="1" rIns="0" wrap="square" tIns="45700">
            <a:noAutofit/>
          </a:bodyPr>
          <a:lstStyle/>
          <a:p>
            <a:pPr indent="0" lvl="0" marL="457200" rtl="0" algn="l">
              <a:lnSpc>
                <a:spcPct val="90000"/>
              </a:lnSpc>
              <a:spcBef>
                <a:spcPts val="0"/>
              </a:spcBef>
              <a:spcAft>
                <a:spcPts val="0"/>
              </a:spcAft>
              <a:buSzPts val="1800"/>
              <a:buNone/>
            </a:pPr>
            <a:r>
              <a:rPr lang="en-US" sz="2400">
                <a:solidFill>
                  <a:schemeClr val="dk1"/>
                </a:solidFill>
                <a:latin typeface="Arial"/>
                <a:ea typeface="Arial"/>
                <a:cs typeface="Arial"/>
                <a:sym typeface="Arial"/>
              </a:rPr>
              <a:t>A programming language is a bridge between the computer and humans. It is a language that we can understand and that can be translated to binary format(1s and 0s) by the computer</a:t>
            </a:r>
            <a:endParaRPr>
              <a:latin typeface="Arial"/>
              <a:ea typeface="Arial"/>
              <a:cs typeface="Arial"/>
              <a:sym typeface="Arial"/>
            </a:endParaRPr>
          </a:p>
        </p:txBody>
      </p:sp>
      <p:sp>
        <p:nvSpPr>
          <p:cNvPr id="223" name="Google Shape;223;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What is a programming language?</a:t>
            </a:r>
            <a:endParaRPr>
              <a:latin typeface="Arial"/>
              <a:ea typeface="Arial"/>
              <a:cs typeface="Arial"/>
              <a:sym typeface="Arial"/>
            </a:endParaRPr>
          </a:p>
        </p:txBody>
      </p:sp>
      <p:sp>
        <p:nvSpPr>
          <p:cNvPr id="224" name="Google Shape;224;p14"/>
          <p:cNvSpPr txBox="1"/>
          <p:nvPr/>
        </p:nvSpPr>
        <p:spPr>
          <a:xfrm>
            <a:off x="209213" y="5905000"/>
            <a:ext cx="4933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132A7E"/>
                </a:solidFill>
                <a:highlight>
                  <a:srgbClr val="00FFFF"/>
                </a:highlight>
                <a:latin typeface="Calibri"/>
                <a:ea typeface="Calibri"/>
                <a:cs typeface="Calibri"/>
                <a:sym typeface="Calibri"/>
              </a:rPr>
              <a:t>https://www.youtube.com/watch?v=EGQh5SZctaE</a:t>
            </a:r>
            <a:endParaRPr b="0" i="0" sz="1400" u="none" cap="none" strike="noStrike">
              <a:solidFill>
                <a:schemeClr val="dk1"/>
              </a:solidFill>
              <a:highlight>
                <a:srgbClr val="00FFFF"/>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13924bce2a8_0_14"/>
          <p:cNvPicPr preferRelativeResize="0"/>
          <p:nvPr/>
        </p:nvPicPr>
        <p:blipFill rotWithShape="1">
          <a:blip r:embed="rId3">
            <a:alphaModFix/>
          </a:blip>
          <a:srcRect b="0" l="0" r="0" t="13643"/>
          <a:stretch/>
        </p:blipFill>
        <p:spPr>
          <a:xfrm>
            <a:off x="0" y="935550"/>
            <a:ext cx="12192000" cy="59224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2023b224b9_0_2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t>Levels of description</a:t>
            </a:r>
            <a:endParaRPr/>
          </a:p>
        </p:txBody>
      </p:sp>
      <p:pic>
        <p:nvPicPr>
          <p:cNvPr id="236" name="Google Shape;236;g12023b224b9_0_27"/>
          <p:cNvPicPr preferRelativeResize="0"/>
          <p:nvPr/>
        </p:nvPicPr>
        <p:blipFill rotWithShape="1">
          <a:blip r:embed="rId3">
            <a:alphaModFix/>
          </a:blip>
          <a:srcRect b="14295" l="4762" r="5382" t="0"/>
          <a:stretch/>
        </p:blipFill>
        <p:spPr>
          <a:xfrm>
            <a:off x="7190425" y="2262975"/>
            <a:ext cx="4951101" cy="3338798"/>
          </a:xfrm>
          <a:prstGeom prst="rect">
            <a:avLst/>
          </a:prstGeom>
          <a:noFill/>
          <a:ln>
            <a:noFill/>
          </a:ln>
        </p:spPr>
      </p:pic>
      <p:pic>
        <p:nvPicPr>
          <p:cNvPr id="237" name="Google Shape;237;g12023b224b9_0_27"/>
          <p:cNvPicPr preferRelativeResize="0"/>
          <p:nvPr/>
        </p:nvPicPr>
        <p:blipFill rotWithShape="1">
          <a:blip r:embed="rId4">
            <a:alphaModFix/>
          </a:blip>
          <a:srcRect b="0" l="8079" r="0" t="0"/>
          <a:stretch/>
        </p:blipFill>
        <p:spPr>
          <a:xfrm>
            <a:off x="150625" y="2429725"/>
            <a:ext cx="2214175" cy="3130350"/>
          </a:xfrm>
          <a:prstGeom prst="rect">
            <a:avLst/>
          </a:prstGeom>
          <a:noFill/>
          <a:ln>
            <a:noFill/>
          </a:ln>
        </p:spPr>
      </p:pic>
      <p:pic>
        <p:nvPicPr>
          <p:cNvPr id="238" name="Google Shape;238;g12023b224b9_0_27"/>
          <p:cNvPicPr preferRelativeResize="0"/>
          <p:nvPr/>
        </p:nvPicPr>
        <p:blipFill rotWithShape="1">
          <a:blip r:embed="rId5">
            <a:alphaModFix/>
          </a:blip>
          <a:srcRect b="14323" l="3027" r="7406" t="17069"/>
          <a:stretch/>
        </p:blipFill>
        <p:spPr>
          <a:xfrm>
            <a:off x="2443788" y="2958312"/>
            <a:ext cx="4667650" cy="20731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g13924bce2a8_0_19"/>
          <p:cNvPicPr preferRelativeResize="0"/>
          <p:nvPr/>
        </p:nvPicPr>
        <p:blipFill rotWithShape="1">
          <a:blip r:embed="rId3">
            <a:alphaModFix/>
          </a:blip>
          <a:srcRect b="0" l="0" r="0" t="13911"/>
          <a:stretch/>
        </p:blipFill>
        <p:spPr>
          <a:xfrm>
            <a:off x="0" y="954260"/>
            <a:ext cx="12192000" cy="59037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5"/>
          <p:cNvSpPr txBox="1"/>
          <p:nvPr/>
        </p:nvSpPr>
        <p:spPr>
          <a:xfrm>
            <a:off x="1097275" y="1888275"/>
            <a:ext cx="10007400" cy="89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rgbClr val="3F3F3F"/>
                </a:solidFill>
                <a:latin typeface="Arial"/>
                <a:ea typeface="Arial"/>
                <a:cs typeface="Arial"/>
                <a:sym typeface="Arial"/>
              </a:rPr>
              <a:t>Python is a </a:t>
            </a:r>
            <a:r>
              <a:rPr b="1" i="0" lang="en-US" sz="2300" u="none" cap="none" strike="noStrike">
                <a:solidFill>
                  <a:srgbClr val="3F3F3F"/>
                </a:solidFill>
                <a:latin typeface="Arial"/>
                <a:ea typeface="Arial"/>
                <a:cs typeface="Arial"/>
                <a:sym typeface="Arial"/>
              </a:rPr>
              <a:t>high-level programming language</a:t>
            </a:r>
            <a:r>
              <a:rPr b="0" i="0" lang="en-US" sz="2300" u="none" cap="none" strike="noStrike">
                <a:solidFill>
                  <a:srgbClr val="3F3F3F"/>
                </a:solidFill>
                <a:latin typeface="Arial"/>
                <a:ea typeface="Arial"/>
                <a:cs typeface="Arial"/>
                <a:sym typeface="Arial"/>
              </a:rPr>
              <a:t> =&gt; easy to use, but you can build very complex things! For example…</a:t>
            </a:r>
            <a:endParaRPr b="0" i="0" sz="23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300" u="none" cap="none" strike="noStrike">
              <a:solidFill>
                <a:srgbClr val="3F3F3F"/>
              </a:solidFill>
              <a:latin typeface="Arial"/>
              <a:ea typeface="Arial"/>
              <a:cs typeface="Arial"/>
              <a:sym typeface="Arial"/>
            </a:endParaRPr>
          </a:p>
        </p:txBody>
      </p:sp>
      <p:sp>
        <p:nvSpPr>
          <p:cNvPr id="250" name="Google Shape;250;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What can you do with Python?</a:t>
            </a:r>
            <a:endParaRPr>
              <a:latin typeface="Arial"/>
              <a:ea typeface="Arial"/>
              <a:cs typeface="Arial"/>
              <a:sym typeface="Arial"/>
            </a:endParaRPr>
          </a:p>
        </p:txBody>
      </p:sp>
      <p:sp>
        <p:nvSpPr>
          <p:cNvPr id="251" name="Google Shape;251;p15"/>
          <p:cNvSpPr txBox="1"/>
          <p:nvPr/>
        </p:nvSpPr>
        <p:spPr>
          <a:xfrm>
            <a:off x="1097275" y="2784975"/>
            <a:ext cx="5919300" cy="3724800"/>
          </a:xfrm>
          <a:prstGeom prst="rect">
            <a:avLst/>
          </a:prstGeom>
          <a:noFill/>
          <a:ln>
            <a:noFill/>
          </a:ln>
        </p:spPr>
        <p:txBody>
          <a:bodyPr anchorCtr="0" anchor="t" bIns="91425" lIns="91425" spcFirstLastPara="1" rIns="91425" wrap="square" tIns="91425">
            <a:spAutoFit/>
          </a:bodyPr>
          <a:lstStyle/>
          <a:p>
            <a:pPr indent="-335915" lvl="0" marL="342900" marR="0" rtl="0" algn="l">
              <a:lnSpc>
                <a:spcPct val="100000"/>
              </a:lnSpc>
              <a:spcBef>
                <a:spcPts val="0"/>
              </a:spcBef>
              <a:spcAft>
                <a:spcPts val="0"/>
              </a:spcAft>
              <a:buClr>
                <a:schemeClr val="dk1"/>
              </a:buClr>
              <a:buSzPts val="2300"/>
              <a:buFont typeface="Arial"/>
              <a:buChar char="•"/>
            </a:pPr>
            <a:r>
              <a:rPr b="0" i="0" lang="en-US" sz="2300" u="none" cap="none" strike="noStrike">
                <a:solidFill>
                  <a:srgbClr val="3F3F3F"/>
                </a:solidFill>
                <a:latin typeface="Arial"/>
                <a:ea typeface="Arial"/>
                <a:cs typeface="Arial"/>
                <a:sym typeface="Arial"/>
              </a:rPr>
              <a:t>Mobiles and Desktop apps</a:t>
            </a:r>
            <a:endParaRPr b="0" i="0" sz="23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300" u="none" cap="none" strike="noStrike">
              <a:solidFill>
                <a:srgbClr val="3F3F3F"/>
              </a:solidFill>
              <a:latin typeface="Arial"/>
              <a:ea typeface="Arial"/>
              <a:cs typeface="Arial"/>
              <a:sym typeface="Arial"/>
            </a:endParaRPr>
          </a:p>
          <a:p>
            <a:pPr indent="-335915" lvl="0" marL="342900" marR="0" rtl="0" algn="l">
              <a:lnSpc>
                <a:spcPct val="100000"/>
              </a:lnSpc>
              <a:spcBef>
                <a:spcPts val="0"/>
              </a:spcBef>
              <a:spcAft>
                <a:spcPts val="0"/>
              </a:spcAft>
              <a:buClr>
                <a:schemeClr val="dk1"/>
              </a:buClr>
              <a:buSzPts val="2300"/>
              <a:buFont typeface="Arial"/>
              <a:buChar char="•"/>
            </a:pPr>
            <a:r>
              <a:rPr b="0" i="0" lang="en-US" sz="2300" u="none" cap="none" strike="noStrike">
                <a:solidFill>
                  <a:srgbClr val="3F3F3F"/>
                </a:solidFill>
                <a:latin typeface="Arial"/>
                <a:ea typeface="Arial"/>
                <a:cs typeface="Arial"/>
                <a:sym typeface="Arial"/>
              </a:rPr>
              <a:t>Websites: Instagram, Youtube, Dropbox, and even Google are made with python</a:t>
            </a:r>
            <a:endParaRPr b="0" i="0" sz="23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300" u="none" cap="none" strike="noStrike">
              <a:solidFill>
                <a:srgbClr val="3F3F3F"/>
              </a:solidFill>
              <a:latin typeface="Arial"/>
              <a:ea typeface="Arial"/>
              <a:cs typeface="Arial"/>
              <a:sym typeface="Arial"/>
            </a:endParaRPr>
          </a:p>
          <a:p>
            <a:pPr indent="-335915" lvl="0" marL="342900" marR="0" rtl="0" algn="l">
              <a:lnSpc>
                <a:spcPct val="100000"/>
              </a:lnSpc>
              <a:spcBef>
                <a:spcPts val="0"/>
              </a:spcBef>
              <a:spcAft>
                <a:spcPts val="0"/>
              </a:spcAft>
              <a:buClr>
                <a:schemeClr val="dk1"/>
              </a:buClr>
              <a:buSzPts val="2300"/>
              <a:buFont typeface="Arial"/>
              <a:buChar char="•"/>
            </a:pPr>
            <a:r>
              <a:rPr b="0" i="0" lang="en-US" sz="2300" u="none" cap="none" strike="noStrike">
                <a:solidFill>
                  <a:srgbClr val="3F3F3F"/>
                </a:solidFill>
                <a:latin typeface="Arial"/>
                <a:ea typeface="Arial"/>
                <a:cs typeface="Arial"/>
                <a:sym typeface="Arial"/>
              </a:rPr>
              <a:t>You can even make some operating systems! (Linux is partly made with Python) </a:t>
            </a:r>
            <a:endParaRPr b="0" i="0" sz="2300" u="none" cap="none" strike="noStrike">
              <a:solidFill>
                <a:srgbClr val="3F3F3F"/>
              </a:solidFill>
              <a:latin typeface="Arial"/>
              <a:ea typeface="Arial"/>
              <a:cs typeface="Arial"/>
              <a:sym typeface="Arial"/>
            </a:endParaRPr>
          </a:p>
          <a:p>
            <a:pPr indent="-189865" lvl="0" marL="342900" marR="0" rtl="0" algn="l">
              <a:lnSpc>
                <a:spcPct val="100000"/>
              </a:lnSpc>
              <a:spcBef>
                <a:spcPts val="0"/>
              </a:spcBef>
              <a:spcAft>
                <a:spcPts val="0"/>
              </a:spcAft>
              <a:buClr>
                <a:schemeClr val="dk1"/>
              </a:buClr>
              <a:buSzPts val="2400"/>
              <a:buFont typeface="Arial"/>
              <a:buNone/>
            </a:pPr>
            <a:r>
              <a:t/>
            </a:r>
            <a:endParaRPr b="0" i="0" sz="2300" u="none" cap="none" strike="noStrike">
              <a:solidFill>
                <a:srgbClr val="3F3F3F"/>
              </a:solidFill>
              <a:latin typeface="Arial"/>
              <a:ea typeface="Arial"/>
              <a:cs typeface="Arial"/>
              <a:sym typeface="Arial"/>
            </a:endParaRPr>
          </a:p>
          <a:p>
            <a:pPr indent="-335915" lvl="0" marL="342900" marR="0" rtl="0" algn="l">
              <a:lnSpc>
                <a:spcPct val="100000"/>
              </a:lnSpc>
              <a:spcBef>
                <a:spcPts val="0"/>
              </a:spcBef>
              <a:spcAft>
                <a:spcPts val="0"/>
              </a:spcAft>
              <a:buClr>
                <a:schemeClr val="dk1"/>
              </a:buClr>
              <a:buSzPts val="2300"/>
              <a:buFont typeface="Arial"/>
              <a:buChar char="•"/>
            </a:pPr>
            <a:r>
              <a:rPr b="0" i="0" lang="en-US" sz="2300" u="none" cap="none" strike="noStrike">
                <a:solidFill>
                  <a:srgbClr val="3F3F3F"/>
                </a:solidFill>
                <a:latin typeface="Arial"/>
                <a:ea typeface="Arial"/>
                <a:cs typeface="Arial"/>
                <a:sym typeface="Arial"/>
              </a:rPr>
              <a:t>And, importantly, games :)</a:t>
            </a:r>
            <a:endParaRPr b="0" i="0" sz="1400" u="none" cap="none" strike="noStrike">
              <a:solidFill>
                <a:srgbClr val="000000"/>
              </a:solidFill>
              <a:latin typeface="Calibri"/>
              <a:ea typeface="Calibri"/>
              <a:cs typeface="Calibri"/>
              <a:sym typeface="Calibri"/>
            </a:endParaRPr>
          </a:p>
        </p:txBody>
      </p:sp>
      <p:pic>
        <p:nvPicPr>
          <p:cNvPr id="252" name="Google Shape;252;p15"/>
          <p:cNvPicPr preferRelativeResize="0"/>
          <p:nvPr/>
        </p:nvPicPr>
        <p:blipFill rotWithShape="1">
          <a:blip r:embed="rId3">
            <a:alphaModFix/>
          </a:blip>
          <a:srcRect b="0" l="24823" r="0" t="0"/>
          <a:stretch/>
        </p:blipFill>
        <p:spPr>
          <a:xfrm>
            <a:off x="7520850" y="2510750"/>
            <a:ext cx="1549800" cy="1159600"/>
          </a:xfrm>
          <a:prstGeom prst="rect">
            <a:avLst/>
          </a:prstGeom>
          <a:noFill/>
          <a:ln>
            <a:noFill/>
          </a:ln>
        </p:spPr>
      </p:pic>
      <p:pic>
        <p:nvPicPr>
          <p:cNvPr id="253" name="Google Shape;253;p15"/>
          <p:cNvPicPr preferRelativeResize="0"/>
          <p:nvPr/>
        </p:nvPicPr>
        <p:blipFill rotWithShape="1">
          <a:blip r:embed="rId4">
            <a:alphaModFix/>
          </a:blip>
          <a:srcRect b="0" l="0" r="0" t="0"/>
          <a:stretch/>
        </p:blipFill>
        <p:spPr>
          <a:xfrm>
            <a:off x="9750050" y="2881075"/>
            <a:ext cx="1307425" cy="1307425"/>
          </a:xfrm>
          <a:prstGeom prst="rect">
            <a:avLst/>
          </a:prstGeom>
          <a:noFill/>
          <a:ln>
            <a:noFill/>
          </a:ln>
        </p:spPr>
      </p:pic>
      <p:pic>
        <p:nvPicPr>
          <p:cNvPr id="254" name="Google Shape;254;p15"/>
          <p:cNvPicPr preferRelativeResize="0"/>
          <p:nvPr/>
        </p:nvPicPr>
        <p:blipFill rotWithShape="1">
          <a:blip r:embed="rId5">
            <a:alphaModFix/>
          </a:blip>
          <a:srcRect b="0" l="0" r="0" t="0"/>
          <a:stretch/>
        </p:blipFill>
        <p:spPr>
          <a:xfrm>
            <a:off x="7680838" y="4188498"/>
            <a:ext cx="1229824" cy="1229824"/>
          </a:xfrm>
          <a:prstGeom prst="rect">
            <a:avLst/>
          </a:prstGeom>
          <a:noFill/>
          <a:ln>
            <a:noFill/>
          </a:ln>
        </p:spPr>
      </p:pic>
      <p:pic>
        <p:nvPicPr>
          <p:cNvPr id="255" name="Google Shape;255;p15"/>
          <p:cNvPicPr preferRelativeResize="0"/>
          <p:nvPr/>
        </p:nvPicPr>
        <p:blipFill rotWithShape="1">
          <a:blip r:embed="rId6">
            <a:alphaModFix/>
          </a:blip>
          <a:srcRect b="0" l="0" r="0" t="0"/>
          <a:stretch/>
        </p:blipFill>
        <p:spPr>
          <a:xfrm>
            <a:off x="9364450" y="4964125"/>
            <a:ext cx="2133408" cy="896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 calcmode="lin" valueType="num">
                                      <p:cBhvr additive="base">
                                        <p:cTn dur="500"/>
                                        <p:tgtEl>
                                          <p:spTgt spid="24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 calcmode="lin" valueType="num">
                                      <p:cBhvr additive="base">
                                        <p:cTn dur="500"/>
                                        <p:tgtEl>
                                          <p:spTgt spid="249">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 calcmode="lin" valueType="num">
                                      <p:cBhvr additive="base">
                                        <p:cTn dur="500"/>
                                        <p:tgtEl>
                                          <p:spTgt spid="24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a2c787928c_0_10"/>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8000"/>
              <a:buNone/>
            </a:pPr>
            <a:r>
              <a:rPr lang="en-US"/>
              <a:t>PART 2: Python Fundamentals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4f9bccf878_0_25"/>
          <p:cNvSpPr txBox="1"/>
          <p:nvPr>
            <p:ph idx="1" type="body"/>
          </p:nvPr>
        </p:nvSpPr>
        <p:spPr>
          <a:xfrm>
            <a:off x="1097275" y="2243226"/>
            <a:ext cx="10058400" cy="3625800"/>
          </a:xfrm>
          <a:prstGeom prst="rect">
            <a:avLst/>
          </a:prstGeom>
          <a:noFill/>
          <a:ln>
            <a:noFill/>
          </a:ln>
        </p:spPr>
        <p:txBody>
          <a:bodyPr anchorCtr="0" anchor="t" bIns="45700" lIns="0" spcFirstLastPara="1" rIns="0" wrap="square" tIns="45700">
            <a:normAutofit/>
          </a:bodyPr>
          <a:lstStyle/>
          <a:p>
            <a:pPr indent="-412750" lvl="0" marL="457200" rtl="0" algn="l">
              <a:lnSpc>
                <a:spcPct val="90000"/>
              </a:lnSpc>
              <a:spcBef>
                <a:spcPts val="1200"/>
              </a:spcBef>
              <a:spcAft>
                <a:spcPts val="0"/>
              </a:spcAft>
              <a:buClr>
                <a:schemeClr val="dk1"/>
              </a:buClr>
              <a:buSzPts val="2900"/>
              <a:buAutoNum type="arabicPeriod"/>
            </a:pPr>
            <a:r>
              <a:rPr lang="en-US" sz="2900">
                <a:solidFill>
                  <a:schemeClr val="dk1"/>
                </a:solidFill>
              </a:rPr>
              <a:t>Variables and Data types</a:t>
            </a:r>
            <a:endParaRPr sz="2900">
              <a:solidFill>
                <a:schemeClr val="dk1"/>
              </a:solidFill>
            </a:endParaRPr>
          </a:p>
          <a:p>
            <a:pPr indent="-412750" lvl="0" marL="457200" rtl="0" algn="l">
              <a:lnSpc>
                <a:spcPct val="90000"/>
              </a:lnSpc>
              <a:spcBef>
                <a:spcPts val="0"/>
              </a:spcBef>
              <a:spcAft>
                <a:spcPts val="0"/>
              </a:spcAft>
              <a:buClr>
                <a:schemeClr val="dk1"/>
              </a:buClr>
              <a:buSzPts val="2900"/>
              <a:buAutoNum type="arabicPeriod"/>
            </a:pPr>
            <a:r>
              <a:rPr lang="en-US" sz="2900">
                <a:solidFill>
                  <a:schemeClr val="dk1"/>
                </a:solidFill>
              </a:rPr>
              <a:t>Lists</a:t>
            </a:r>
            <a:endParaRPr sz="2900">
              <a:solidFill>
                <a:schemeClr val="dk1"/>
              </a:solidFill>
            </a:endParaRPr>
          </a:p>
          <a:p>
            <a:pPr indent="-412750" lvl="0" marL="457200" rtl="0" algn="l">
              <a:lnSpc>
                <a:spcPct val="90000"/>
              </a:lnSpc>
              <a:spcBef>
                <a:spcPts val="0"/>
              </a:spcBef>
              <a:spcAft>
                <a:spcPts val="0"/>
              </a:spcAft>
              <a:buClr>
                <a:schemeClr val="dk1"/>
              </a:buClr>
              <a:buSzPts val="2900"/>
              <a:buAutoNum type="arabicPeriod"/>
            </a:pPr>
            <a:r>
              <a:rPr lang="en-US" sz="2900">
                <a:solidFill>
                  <a:schemeClr val="dk1"/>
                </a:solidFill>
              </a:rPr>
              <a:t>Conditional structures and operators</a:t>
            </a:r>
            <a:endParaRPr sz="2900">
              <a:solidFill>
                <a:schemeClr val="dk1"/>
              </a:solidFill>
            </a:endParaRPr>
          </a:p>
          <a:p>
            <a:pPr indent="-412750" lvl="0" marL="457200" rtl="0" algn="l">
              <a:lnSpc>
                <a:spcPct val="90000"/>
              </a:lnSpc>
              <a:spcBef>
                <a:spcPts val="0"/>
              </a:spcBef>
              <a:spcAft>
                <a:spcPts val="0"/>
              </a:spcAft>
              <a:buClr>
                <a:schemeClr val="dk1"/>
              </a:buClr>
              <a:buSzPts val="2900"/>
              <a:buAutoNum type="arabicPeriod"/>
            </a:pPr>
            <a:r>
              <a:rPr lang="en-US" sz="2900">
                <a:solidFill>
                  <a:schemeClr val="dk1"/>
                </a:solidFill>
              </a:rPr>
              <a:t>Loops</a:t>
            </a:r>
            <a:endParaRPr sz="2900">
              <a:solidFill>
                <a:schemeClr val="dk1"/>
              </a:solidFill>
            </a:endParaRPr>
          </a:p>
          <a:p>
            <a:pPr indent="-412750" lvl="0" marL="457200" rtl="0" algn="l">
              <a:lnSpc>
                <a:spcPct val="90000"/>
              </a:lnSpc>
              <a:spcBef>
                <a:spcPts val="0"/>
              </a:spcBef>
              <a:spcAft>
                <a:spcPts val="0"/>
              </a:spcAft>
              <a:buClr>
                <a:schemeClr val="dk1"/>
              </a:buClr>
              <a:buSzPts val="2900"/>
              <a:buAutoNum type="arabicPeriod"/>
            </a:pPr>
            <a:r>
              <a:rPr lang="en-US" sz="2900">
                <a:solidFill>
                  <a:schemeClr val="dk1"/>
                </a:solidFill>
              </a:rPr>
              <a:t>Functions</a:t>
            </a:r>
            <a:endParaRPr sz="2900">
              <a:solidFill>
                <a:schemeClr val="dk1"/>
              </a:solidFill>
            </a:endParaRPr>
          </a:p>
          <a:p>
            <a:pPr indent="-412750" lvl="0" marL="457200" rtl="0" algn="l">
              <a:lnSpc>
                <a:spcPct val="90000"/>
              </a:lnSpc>
              <a:spcBef>
                <a:spcPts val="0"/>
              </a:spcBef>
              <a:spcAft>
                <a:spcPts val="0"/>
              </a:spcAft>
              <a:buClr>
                <a:schemeClr val="dk1"/>
              </a:buClr>
              <a:buSzPts val="2900"/>
              <a:buAutoNum type="arabicPeriod"/>
            </a:pPr>
            <a:r>
              <a:rPr lang="en-US" sz="2900">
                <a:solidFill>
                  <a:schemeClr val="dk1"/>
                </a:solidFill>
              </a:rPr>
              <a:t>Object Oriented Programming</a:t>
            </a:r>
            <a:endParaRPr sz="2900">
              <a:solidFill>
                <a:schemeClr val="dk1"/>
              </a:solidFill>
            </a:endParaRPr>
          </a:p>
        </p:txBody>
      </p:sp>
      <p:sp>
        <p:nvSpPr>
          <p:cNvPr id="268" name="Google Shape;268;g14f9bccf878_0_2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SzPts val="1800"/>
              <a:buNone/>
            </a:pPr>
            <a:r>
              <a:rPr lang="en-US"/>
              <a:t>Section 2: Fundamentals of Programming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1"/>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latin typeface="Arial"/>
                <a:ea typeface="Arial"/>
                <a:cs typeface="Arial"/>
                <a:sym typeface="Arial"/>
              </a:rPr>
              <a:t>2.1 Variables</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4f9bccf878_0_31"/>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8000"/>
              <a:buNone/>
            </a:pPr>
            <a:r>
              <a:rPr lang="en-US"/>
              <a:t>PART 1: The Basics </a:t>
            </a:r>
            <a:endParaRPr/>
          </a:p>
        </p:txBody>
      </p:sp>
      <p:sp>
        <p:nvSpPr>
          <p:cNvPr id="120" name="Google Shape;120;g14f9bccf878_0_31"/>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200"/>
              </a:spcBef>
              <a:spcAft>
                <a:spcPts val="0"/>
              </a:spcAft>
              <a:buSzPts val="2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Let’s go back to our algorithm…</a:t>
            </a:r>
            <a:endParaRPr>
              <a:latin typeface="Arial"/>
              <a:ea typeface="Arial"/>
              <a:cs typeface="Arial"/>
              <a:sym typeface="Arial"/>
            </a:endParaRPr>
          </a:p>
        </p:txBody>
      </p:sp>
      <p:sp>
        <p:nvSpPr>
          <p:cNvPr id="279" name="Google Shape;279;p22"/>
          <p:cNvSpPr/>
          <p:nvPr/>
        </p:nvSpPr>
        <p:spPr>
          <a:xfrm>
            <a:off x="4020535" y="2278796"/>
            <a:ext cx="993422" cy="474133"/>
          </a:xfrm>
          <a:prstGeom prst="flowChartProcess">
            <a:avLst/>
          </a:prstGeom>
          <a:solidFill>
            <a:schemeClr val="accent6">
              <a:alpha val="81568"/>
            </a:schemeClr>
          </a:solidFill>
          <a:ln cap="flat" cmpd="sng" w="952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Start</a:t>
            </a:r>
            <a:endParaRPr b="0" i="0" sz="1400" u="none" cap="none" strike="noStrike">
              <a:solidFill>
                <a:srgbClr val="000000"/>
              </a:solidFill>
              <a:latin typeface="Arial"/>
              <a:ea typeface="Arial"/>
              <a:cs typeface="Arial"/>
              <a:sym typeface="Arial"/>
            </a:endParaRPr>
          </a:p>
        </p:txBody>
      </p:sp>
      <p:sp>
        <p:nvSpPr>
          <p:cNvPr id="280" name="Google Shape;280;p22"/>
          <p:cNvSpPr/>
          <p:nvPr/>
        </p:nvSpPr>
        <p:spPr>
          <a:xfrm>
            <a:off x="6329560" y="2120168"/>
            <a:ext cx="2638097" cy="791390"/>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Read the temperature of the oven and remember it</a:t>
            </a:r>
            <a:endParaRPr b="0" i="0" sz="1400" u="none" cap="none" strike="noStrike">
              <a:solidFill>
                <a:srgbClr val="000000"/>
              </a:solidFill>
              <a:latin typeface="Arial"/>
              <a:ea typeface="Arial"/>
              <a:cs typeface="Arial"/>
              <a:sym typeface="Arial"/>
            </a:endParaRPr>
          </a:p>
        </p:txBody>
      </p:sp>
      <p:sp>
        <p:nvSpPr>
          <p:cNvPr id="281" name="Google Shape;281;p22"/>
          <p:cNvSpPr/>
          <p:nvPr/>
        </p:nvSpPr>
        <p:spPr>
          <a:xfrm>
            <a:off x="6329560" y="3150726"/>
            <a:ext cx="2638098" cy="1450757"/>
          </a:xfrm>
          <a:prstGeom prst="flowChartDecision">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Calibri"/>
                <a:ea typeface="Calibri"/>
                <a:cs typeface="Calibri"/>
                <a:sym typeface="Calibri"/>
              </a:rPr>
              <a:t>Is the oven temperature smaller than the target temperature?</a:t>
            </a:r>
            <a:endParaRPr b="0" i="0" sz="1400" u="none" cap="none" strike="noStrike">
              <a:solidFill>
                <a:srgbClr val="000000"/>
              </a:solidFill>
              <a:latin typeface="Arial"/>
              <a:ea typeface="Arial"/>
              <a:cs typeface="Arial"/>
              <a:sym typeface="Arial"/>
            </a:endParaRPr>
          </a:p>
        </p:txBody>
      </p:sp>
      <p:sp>
        <p:nvSpPr>
          <p:cNvPr id="282" name="Google Shape;282;p22"/>
          <p:cNvSpPr/>
          <p:nvPr/>
        </p:nvSpPr>
        <p:spPr>
          <a:xfrm>
            <a:off x="9538669" y="3487219"/>
            <a:ext cx="2207172" cy="77776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Raise the oven power</a:t>
            </a:r>
            <a:endParaRPr b="0" i="0" sz="1400" u="none" cap="none" strike="noStrike">
              <a:solidFill>
                <a:srgbClr val="000000"/>
              </a:solidFill>
              <a:latin typeface="Arial"/>
              <a:ea typeface="Arial"/>
              <a:cs typeface="Arial"/>
              <a:sym typeface="Arial"/>
            </a:endParaRPr>
          </a:p>
        </p:txBody>
      </p:sp>
      <p:sp>
        <p:nvSpPr>
          <p:cNvPr id="283" name="Google Shape;283;p22"/>
          <p:cNvSpPr/>
          <p:nvPr/>
        </p:nvSpPr>
        <p:spPr>
          <a:xfrm>
            <a:off x="3198197" y="3150726"/>
            <a:ext cx="2638098" cy="1450757"/>
          </a:xfrm>
          <a:prstGeom prst="flowChartDecision">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Calibri"/>
                <a:ea typeface="Calibri"/>
                <a:cs typeface="Calibri"/>
                <a:sym typeface="Calibri"/>
              </a:rPr>
              <a:t>Is the oven temperature equal to the target temperature?</a:t>
            </a:r>
            <a:endParaRPr b="0" i="0" sz="1400" u="none" cap="none" strike="noStrike">
              <a:solidFill>
                <a:srgbClr val="000000"/>
              </a:solidFill>
              <a:latin typeface="Arial"/>
              <a:ea typeface="Arial"/>
              <a:cs typeface="Arial"/>
              <a:sym typeface="Arial"/>
            </a:endParaRPr>
          </a:p>
        </p:txBody>
      </p:sp>
      <p:sp>
        <p:nvSpPr>
          <p:cNvPr id="284" name="Google Shape;284;p22"/>
          <p:cNvSpPr/>
          <p:nvPr/>
        </p:nvSpPr>
        <p:spPr>
          <a:xfrm>
            <a:off x="420014" y="3487219"/>
            <a:ext cx="2207172" cy="77776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Stop the oven for a moment</a:t>
            </a:r>
            <a:endParaRPr b="0" i="0" sz="1400" u="none" cap="none" strike="noStrike">
              <a:solidFill>
                <a:srgbClr val="000000"/>
              </a:solidFill>
              <a:latin typeface="Arial"/>
              <a:ea typeface="Arial"/>
              <a:cs typeface="Arial"/>
              <a:sym typeface="Arial"/>
            </a:endParaRPr>
          </a:p>
        </p:txBody>
      </p:sp>
      <p:cxnSp>
        <p:nvCxnSpPr>
          <p:cNvPr id="285" name="Google Shape;285;p22"/>
          <p:cNvCxnSpPr>
            <a:stCxn id="279" idx="3"/>
            <a:endCxn id="280" idx="1"/>
          </p:cNvCxnSpPr>
          <p:nvPr/>
        </p:nvCxnSpPr>
        <p:spPr>
          <a:xfrm>
            <a:off x="5013957" y="2515863"/>
            <a:ext cx="1315500" cy="0"/>
          </a:xfrm>
          <a:prstGeom prst="straightConnector1">
            <a:avLst/>
          </a:prstGeom>
          <a:noFill/>
          <a:ln cap="flat" cmpd="sng" w="12700">
            <a:solidFill>
              <a:schemeClr val="accent1"/>
            </a:solidFill>
            <a:prstDash val="solid"/>
            <a:round/>
            <a:headEnd len="sm" w="sm" type="none"/>
            <a:tailEnd len="med" w="med" type="triangle"/>
          </a:ln>
        </p:spPr>
      </p:cxnSp>
      <p:cxnSp>
        <p:nvCxnSpPr>
          <p:cNvPr id="286" name="Google Shape;286;p22"/>
          <p:cNvCxnSpPr>
            <a:stCxn id="280" idx="2"/>
            <a:endCxn id="281" idx="0"/>
          </p:cNvCxnSpPr>
          <p:nvPr/>
        </p:nvCxnSpPr>
        <p:spPr>
          <a:xfrm>
            <a:off x="7648609" y="2911558"/>
            <a:ext cx="0" cy="239100"/>
          </a:xfrm>
          <a:prstGeom prst="straightConnector1">
            <a:avLst/>
          </a:prstGeom>
          <a:noFill/>
          <a:ln cap="flat" cmpd="sng" w="12700">
            <a:solidFill>
              <a:schemeClr val="accent1"/>
            </a:solidFill>
            <a:prstDash val="solid"/>
            <a:round/>
            <a:headEnd len="sm" w="sm" type="none"/>
            <a:tailEnd len="med" w="med" type="triangle"/>
          </a:ln>
        </p:spPr>
      </p:cxnSp>
      <p:cxnSp>
        <p:nvCxnSpPr>
          <p:cNvPr id="287" name="Google Shape;287;p22"/>
          <p:cNvCxnSpPr>
            <a:endCxn id="282" idx="1"/>
          </p:cNvCxnSpPr>
          <p:nvPr/>
        </p:nvCxnSpPr>
        <p:spPr>
          <a:xfrm>
            <a:off x="8967769" y="3876102"/>
            <a:ext cx="570900" cy="0"/>
          </a:xfrm>
          <a:prstGeom prst="straightConnector1">
            <a:avLst/>
          </a:prstGeom>
          <a:noFill/>
          <a:ln cap="flat" cmpd="sng" w="12700">
            <a:solidFill>
              <a:schemeClr val="accent1"/>
            </a:solidFill>
            <a:prstDash val="solid"/>
            <a:round/>
            <a:headEnd len="sm" w="sm" type="none"/>
            <a:tailEnd len="med" w="med" type="triangle"/>
          </a:ln>
        </p:spPr>
      </p:cxnSp>
      <p:cxnSp>
        <p:nvCxnSpPr>
          <p:cNvPr id="288" name="Google Shape;288;p22"/>
          <p:cNvCxnSpPr>
            <a:stCxn id="281" idx="1"/>
            <a:endCxn id="283" idx="3"/>
          </p:cNvCxnSpPr>
          <p:nvPr/>
        </p:nvCxnSpPr>
        <p:spPr>
          <a:xfrm rot="10800000">
            <a:off x="5836360" y="3876105"/>
            <a:ext cx="493200" cy="0"/>
          </a:xfrm>
          <a:prstGeom prst="straightConnector1">
            <a:avLst/>
          </a:prstGeom>
          <a:noFill/>
          <a:ln cap="flat" cmpd="sng" w="12700">
            <a:solidFill>
              <a:schemeClr val="accent1"/>
            </a:solidFill>
            <a:prstDash val="solid"/>
            <a:round/>
            <a:headEnd len="sm" w="sm" type="none"/>
            <a:tailEnd len="med" w="med" type="triangle"/>
          </a:ln>
        </p:spPr>
      </p:cxnSp>
      <p:cxnSp>
        <p:nvCxnSpPr>
          <p:cNvPr id="289" name="Google Shape;289;p22"/>
          <p:cNvCxnSpPr>
            <a:stCxn id="283" idx="1"/>
            <a:endCxn id="284" idx="3"/>
          </p:cNvCxnSpPr>
          <p:nvPr/>
        </p:nvCxnSpPr>
        <p:spPr>
          <a:xfrm rot="10800000">
            <a:off x="2627297" y="3876105"/>
            <a:ext cx="570900" cy="0"/>
          </a:xfrm>
          <a:prstGeom prst="straightConnector1">
            <a:avLst/>
          </a:prstGeom>
          <a:noFill/>
          <a:ln cap="flat" cmpd="sng" w="12700">
            <a:solidFill>
              <a:schemeClr val="accent1"/>
            </a:solidFill>
            <a:prstDash val="solid"/>
            <a:round/>
            <a:headEnd len="sm" w="sm" type="none"/>
            <a:tailEnd len="med" w="med" type="triangle"/>
          </a:ln>
        </p:spPr>
      </p:cxnSp>
      <p:sp>
        <p:nvSpPr>
          <p:cNvPr id="290" name="Google Shape;290;p22"/>
          <p:cNvSpPr/>
          <p:nvPr/>
        </p:nvSpPr>
        <p:spPr>
          <a:xfrm>
            <a:off x="3478668" y="4999280"/>
            <a:ext cx="2077156" cy="65475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Keep the oven at the same power</a:t>
            </a:r>
            <a:endParaRPr b="0" i="0" sz="1400" u="none" cap="none" strike="noStrike">
              <a:solidFill>
                <a:srgbClr val="000000"/>
              </a:solidFill>
              <a:latin typeface="Arial"/>
              <a:ea typeface="Arial"/>
              <a:cs typeface="Arial"/>
              <a:sym typeface="Arial"/>
            </a:endParaRPr>
          </a:p>
        </p:txBody>
      </p:sp>
      <p:cxnSp>
        <p:nvCxnSpPr>
          <p:cNvPr id="291" name="Google Shape;291;p22"/>
          <p:cNvCxnSpPr>
            <a:stCxn id="283" idx="2"/>
            <a:endCxn id="290" idx="0"/>
          </p:cNvCxnSpPr>
          <p:nvPr/>
        </p:nvCxnSpPr>
        <p:spPr>
          <a:xfrm>
            <a:off x="4517246" y="4601483"/>
            <a:ext cx="0" cy="397800"/>
          </a:xfrm>
          <a:prstGeom prst="straightConnector1">
            <a:avLst/>
          </a:prstGeom>
          <a:noFill/>
          <a:ln cap="flat" cmpd="sng" w="12700">
            <a:solidFill>
              <a:schemeClr val="accent1"/>
            </a:solidFill>
            <a:prstDash val="solid"/>
            <a:round/>
            <a:headEnd len="sm" w="sm" type="none"/>
            <a:tailEnd len="med" w="med" type="triangle"/>
          </a:ln>
        </p:spPr>
      </p:cxnSp>
      <p:cxnSp>
        <p:nvCxnSpPr>
          <p:cNvPr id="292" name="Google Shape;292;p22"/>
          <p:cNvCxnSpPr>
            <a:stCxn id="290" idx="3"/>
            <a:endCxn id="281" idx="2"/>
          </p:cNvCxnSpPr>
          <p:nvPr/>
        </p:nvCxnSpPr>
        <p:spPr>
          <a:xfrm flipH="1" rot="10800000">
            <a:off x="5555824" y="4601558"/>
            <a:ext cx="2092800" cy="725100"/>
          </a:xfrm>
          <a:prstGeom prst="curvedConnector2">
            <a:avLst/>
          </a:prstGeom>
          <a:noFill/>
          <a:ln cap="flat" cmpd="sng" w="12700">
            <a:solidFill>
              <a:schemeClr val="accent1"/>
            </a:solidFill>
            <a:prstDash val="solid"/>
            <a:round/>
            <a:headEnd len="sm" w="sm" type="none"/>
            <a:tailEnd len="med" w="med" type="triangle"/>
          </a:ln>
        </p:spPr>
      </p:cxnSp>
      <p:cxnSp>
        <p:nvCxnSpPr>
          <p:cNvPr id="293" name="Google Shape;293;p22"/>
          <p:cNvCxnSpPr>
            <a:stCxn id="284" idx="2"/>
            <a:endCxn id="281" idx="2"/>
          </p:cNvCxnSpPr>
          <p:nvPr/>
        </p:nvCxnSpPr>
        <p:spPr>
          <a:xfrm flipH="1" rot="-5400000">
            <a:off x="4417850" y="1370734"/>
            <a:ext cx="336600" cy="6125100"/>
          </a:xfrm>
          <a:prstGeom prst="curvedConnector3">
            <a:avLst>
              <a:gd fmla="val 637416" name="adj1"/>
            </a:avLst>
          </a:prstGeom>
          <a:noFill/>
          <a:ln cap="flat" cmpd="sng" w="12700">
            <a:solidFill>
              <a:schemeClr val="accent1"/>
            </a:solidFill>
            <a:prstDash val="solid"/>
            <a:round/>
            <a:headEnd len="sm" w="sm" type="none"/>
            <a:tailEnd len="med" w="med" type="triangle"/>
          </a:ln>
        </p:spPr>
      </p:cxnSp>
      <p:cxnSp>
        <p:nvCxnSpPr>
          <p:cNvPr id="294" name="Google Shape;294;p22"/>
          <p:cNvCxnSpPr>
            <a:stCxn id="282" idx="2"/>
            <a:endCxn id="281" idx="2"/>
          </p:cNvCxnSpPr>
          <p:nvPr/>
        </p:nvCxnSpPr>
        <p:spPr>
          <a:xfrm rot="5400000">
            <a:off x="8977105" y="2936434"/>
            <a:ext cx="336600" cy="2993700"/>
          </a:xfrm>
          <a:prstGeom prst="curvedConnector3">
            <a:avLst>
              <a:gd fmla="val 315452" name="adj1"/>
            </a:avLst>
          </a:prstGeom>
          <a:noFill/>
          <a:ln cap="flat" cmpd="sng" w="12700">
            <a:solidFill>
              <a:schemeClr val="accent1"/>
            </a:solidFill>
            <a:prstDash val="solid"/>
            <a:round/>
            <a:headEnd len="sm" w="sm" type="none"/>
            <a:tailEnd len="med" w="med" type="triangle"/>
          </a:ln>
        </p:spPr>
      </p:cxnSp>
      <p:sp>
        <p:nvSpPr>
          <p:cNvPr id="295" name="Google Shape;295;p22"/>
          <p:cNvSpPr txBox="1"/>
          <p:nvPr/>
        </p:nvSpPr>
        <p:spPr>
          <a:xfrm>
            <a:off x="8952988" y="3577111"/>
            <a:ext cx="485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Arial"/>
              <a:ea typeface="Arial"/>
              <a:cs typeface="Arial"/>
              <a:sym typeface="Arial"/>
            </a:endParaRPr>
          </a:p>
        </p:txBody>
      </p:sp>
      <p:sp>
        <p:nvSpPr>
          <p:cNvPr id="296" name="Google Shape;296;p22"/>
          <p:cNvSpPr txBox="1"/>
          <p:nvPr/>
        </p:nvSpPr>
        <p:spPr>
          <a:xfrm>
            <a:off x="4274487" y="4601123"/>
            <a:ext cx="485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Arial"/>
              <a:ea typeface="Arial"/>
              <a:cs typeface="Arial"/>
              <a:sym typeface="Arial"/>
            </a:endParaRPr>
          </a:p>
        </p:txBody>
      </p:sp>
      <p:sp>
        <p:nvSpPr>
          <p:cNvPr id="297" name="Google Shape;297;p22"/>
          <p:cNvSpPr txBox="1"/>
          <p:nvPr/>
        </p:nvSpPr>
        <p:spPr>
          <a:xfrm>
            <a:off x="5893076" y="3558850"/>
            <a:ext cx="4555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298" name="Google Shape;298;p22"/>
          <p:cNvSpPr txBox="1"/>
          <p:nvPr/>
        </p:nvSpPr>
        <p:spPr>
          <a:xfrm>
            <a:off x="2728267" y="3578219"/>
            <a:ext cx="4555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299" name="Google Shape;299;p22"/>
          <p:cNvSpPr/>
          <p:nvPr/>
        </p:nvSpPr>
        <p:spPr>
          <a:xfrm>
            <a:off x="5836295" y="1801098"/>
            <a:ext cx="3602211" cy="1359956"/>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0" name="Google Shape;300;p22"/>
          <p:cNvSpPr txBox="1"/>
          <p:nvPr/>
        </p:nvSpPr>
        <p:spPr>
          <a:xfrm>
            <a:off x="9843911" y="1952978"/>
            <a:ext cx="17949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Arial"/>
                <a:ea typeface="Arial"/>
                <a:cs typeface="Arial"/>
                <a:sym typeface="Arial"/>
              </a:rPr>
              <a:t>We need a way to remember the temperature!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3"/>
          <p:cNvSpPr txBox="1"/>
          <p:nvPr/>
        </p:nvSpPr>
        <p:spPr>
          <a:xfrm>
            <a:off x="1097280" y="2037443"/>
            <a:ext cx="8228880" cy="30831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3F3F3F"/>
                </a:solidFill>
                <a:latin typeface="Arial"/>
                <a:ea typeface="Arial"/>
                <a:cs typeface="Arial"/>
                <a:sym typeface="Arial"/>
              </a:rPr>
              <a:t>It is a place in your code where you can store a piece of information so that you can use it later!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sng" cap="none" strike="noStrike">
                <a:solidFill>
                  <a:srgbClr val="3F3F3F"/>
                </a:solidFill>
                <a:latin typeface="Arial"/>
                <a:ea typeface="Arial"/>
                <a:cs typeface="Arial"/>
                <a:sym typeface="Arial"/>
              </a:rPr>
              <a:t>Example :</a:t>
            </a:r>
            <a:endParaRPr b="0" i="0" sz="24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3F3F3F"/>
                </a:solidFill>
                <a:latin typeface="Arial"/>
                <a:ea typeface="Arial"/>
                <a:cs typeface="Arial"/>
                <a:sym typeface="Arial"/>
              </a:rPr>
              <a:t>my_age = 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3F3F3F"/>
                </a:solidFill>
                <a:latin typeface="Arial"/>
                <a:ea typeface="Arial"/>
                <a:cs typeface="Arial"/>
                <a:sym typeface="Arial"/>
              </a:rPr>
              <a:t>my_name =  « Claire » </a:t>
            </a:r>
            <a:endParaRPr b="0" i="0" sz="1400" u="none" cap="none" strike="noStrike">
              <a:solidFill>
                <a:srgbClr val="000000"/>
              </a:solidFill>
              <a:latin typeface="Arial"/>
              <a:ea typeface="Arial"/>
              <a:cs typeface="Arial"/>
              <a:sym typeface="Arial"/>
            </a:endParaRPr>
          </a:p>
        </p:txBody>
      </p:sp>
      <p:sp>
        <p:nvSpPr>
          <p:cNvPr id="306" name="Google Shape;306;p2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What is a variable?</a:t>
            </a:r>
            <a:endParaRPr>
              <a:latin typeface="Arial"/>
              <a:ea typeface="Arial"/>
              <a:cs typeface="Arial"/>
              <a:sym typeface="Arial"/>
            </a:endParaRPr>
          </a:p>
        </p:txBody>
      </p:sp>
      <p:sp>
        <p:nvSpPr>
          <p:cNvPr id="307" name="Google Shape;307;p23"/>
          <p:cNvSpPr txBox="1"/>
          <p:nvPr/>
        </p:nvSpPr>
        <p:spPr>
          <a:xfrm>
            <a:off x="252871" y="5384800"/>
            <a:ext cx="151045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Name of the variable</a:t>
            </a:r>
            <a:endParaRPr b="0" i="0" sz="1400" u="none" cap="none" strike="noStrike">
              <a:solidFill>
                <a:srgbClr val="000000"/>
              </a:solidFill>
              <a:latin typeface="Arial"/>
              <a:ea typeface="Arial"/>
              <a:cs typeface="Arial"/>
              <a:sym typeface="Arial"/>
            </a:endParaRPr>
          </a:p>
        </p:txBody>
      </p:sp>
      <p:sp>
        <p:nvSpPr>
          <p:cNvPr id="308" name="Google Shape;308;p23"/>
          <p:cNvSpPr txBox="1"/>
          <p:nvPr/>
        </p:nvSpPr>
        <p:spPr>
          <a:xfrm>
            <a:off x="1852507" y="5523299"/>
            <a:ext cx="11503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Equal sign</a:t>
            </a:r>
            <a:endParaRPr b="0" i="0" sz="1400" u="none" cap="none" strike="noStrike">
              <a:solidFill>
                <a:srgbClr val="000000"/>
              </a:solidFill>
              <a:latin typeface="Arial"/>
              <a:ea typeface="Arial"/>
              <a:cs typeface="Arial"/>
              <a:sym typeface="Arial"/>
            </a:endParaRPr>
          </a:p>
        </p:txBody>
      </p:sp>
      <p:sp>
        <p:nvSpPr>
          <p:cNvPr id="309" name="Google Shape;309;p23"/>
          <p:cNvSpPr txBox="1"/>
          <p:nvPr/>
        </p:nvSpPr>
        <p:spPr>
          <a:xfrm>
            <a:off x="3725333" y="5384800"/>
            <a:ext cx="160302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Value of the variable</a:t>
            </a:r>
            <a:endParaRPr b="0" i="0" sz="1400" u="none" cap="none" strike="noStrike">
              <a:solidFill>
                <a:srgbClr val="000000"/>
              </a:solidFill>
              <a:latin typeface="Arial"/>
              <a:ea typeface="Arial"/>
              <a:cs typeface="Arial"/>
              <a:sym typeface="Arial"/>
            </a:endParaRPr>
          </a:p>
        </p:txBody>
      </p:sp>
      <p:cxnSp>
        <p:nvCxnSpPr>
          <p:cNvPr id="310" name="Google Shape;310;p23"/>
          <p:cNvCxnSpPr>
            <a:stCxn id="307" idx="0"/>
          </p:cNvCxnSpPr>
          <p:nvPr/>
        </p:nvCxnSpPr>
        <p:spPr>
          <a:xfrm flipH="1" rot="10800000">
            <a:off x="1008098" y="4953700"/>
            <a:ext cx="449400" cy="431100"/>
          </a:xfrm>
          <a:prstGeom prst="straightConnector1">
            <a:avLst/>
          </a:prstGeom>
          <a:noFill/>
          <a:ln cap="flat" cmpd="sng" w="12700">
            <a:solidFill>
              <a:schemeClr val="accent1"/>
            </a:solidFill>
            <a:prstDash val="solid"/>
            <a:round/>
            <a:headEnd len="sm" w="sm" type="none"/>
            <a:tailEnd len="med" w="med" type="triangle"/>
          </a:ln>
        </p:spPr>
      </p:cxnSp>
      <p:cxnSp>
        <p:nvCxnSpPr>
          <p:cNvPr id="311" name="Google Shape;311;p23"/>
          <p:cNvCxnSpPr>
            <a:stCxn id="308" idx="0"/>
          </p:cNvCxnSpPr>
          <p:nvPr/>
        </p:nvCxnSpPr>
        <p:spPr>
          <a:xfrm flipH="1" rot="10800000">
            <a:off x="2427676" y="4911299"/>
            <a:ext cx="188400" cy="612000"/>
          </a:xfrm>
          <a:prstGeom prst="straightConnector1">
            <a:avLst/>
          </a:prstGeom>
          <a:noFill/>
          <a:ln cap="flat" cmpd="sng" w="12700">
            <a:solidFill>
              <a:schemeClr val="accent1"/>
            </a:solidFill>
            <a:prstDash val="solid"/>
            <a:round/>
            <a:headEnd len="sm" w="sm" type="none"/>
            <a:tailEnd len="med" w="med" type="triangle"/>
          </a:ln>
        </p:spPr>
      </p:cxnSp>
      <p:cxnSp>
        <p:nvCxnSpPr>
          <p:cNvPr id="312" name="Google Shape;312;p23"/>
          <p:cNvCxnSpPr>
            <a:stCxn id="309" idx="0"/>
          </p:cNvCxnSpPr>
          <p:nvPr/>
        </p:nvCxnSpPr>
        <p:spPr>
          <a:xfrm rot="10800000">
            <a:off x="4143144" y="4953700"/>
            <a:ext cx="383700" cy="431100"/>
          </a:xfrm>
          <a:prstGeom prst="straightConnector1">
            <a:avLst/>
          </a:prstGeom>
          <a:noFill/>
          <a:ln cap="flat" cmpd="sng" w="12700">
            <a:solidFill>
              <a:schemeClr val="accent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4"/>
          <p:cNvSpPr txBox="1"/>
          <p:nvPr/>
        </p:nvSpPr>
        <p:spPr>
          <a:xfrm>
            <a:off x="1981200" y="2082600"/>
            <a:ext cx="8229240" cy="434376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8" name="Google Shape;318;p24"/>
          <p:cNvSpPr txBox="1"/>
          <p:nvPr/>
        </p:nvSpPr>
        <p:spPr>
          <a:xfrm>
            <a:off x="1097280" y="2082600"/>
            <a:ext cx="10146600" cy="4246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Arial"/>
                <a:ea typeface="Arial"/>
                <a:cs typeface="Arial"/>
                <a:sym typeface="Arial"/>
              </a:rPr>
              <a:t>A variable always have a type. It tells the computer what kind of data is inside the variable. You often don’t have to bother with the type in Python but it is good to know what it is about.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Arial"/>
                <a:ea typeface="Arial"/>
                <a:cs typeface="Arial"/>
                <a:sym typeface="Arial"/>
              </a:rPr>
              <a:t>Here is a list of common variable types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810"/>
              <a:buFont typeface="Noto Sans"/>
              <a:buChar char="●"/>
            </a:pPr>
            <a:r>
              <a:rPr b="1" i="0" lang="en-US" sz="1800" u="none" cap="none" strike="noStrike">
                <a:solidFill>
                  <a:srgbClr val="3F3F3F"/>
                </a:solidFill>
                <a:latin typeface="Arial"/>
                <a:ea typeface="Arial"/>
                <a:cs typeface="Arial"/>
                <a:sym typeface="Arial"/>
              </a:rPr>
              <a:t>Int</a:t>
            </a:r>
            <a:r>
              <a:rPr b="0" i="0" lang="en-US" sz="1800" u="none" cap="none" strike="noStrike">
                <a:solidFill>
                  <a:srgbClr val="3F3F3F"/>
                </a:solidFill>
                <a:latin typeface="Arial"/>
                <a:ea typeface="Arial"/>
                <a:cs typeface="Arial"/>
                <a:sym typeface="Arial"/>
              </a:rPr>
              <a:t>: integer values (Ex : -1 , 10)</a:t>
            </a:r>
            <a:endParaRPr b="0" i="0" sz="1400" u="none" cap="none" strike="noStrike">
              <a:solidFill>
                <a:srgbClr val="000000"/>
              </a:solidFill>
              <a:latin typeface="Arial"/>
              <a:ea typeface="Arial"/>
              <a:cs typeface="Arial"/>
              <a:sym typeface="Arial"/>
            </a:endParaRPr>
          </a:p>
          <a:p>
            <a:pPr indent="-164563" lvl="0" marL="216000" marR="0" rtl="0" algn="l">
              <a:lnSpc>
                <a:spcPct val="100000"/>
              </a:lnSpc>
              <a:spcBef>
                <a:spcPts val="0"/>
              </a:spcBef>
              <a:spcAft>
                <a:spcPts val="0"/>
              </a:spcAft>
              <a:buClr>
                <a:srgbClr val="000000"/>
              </a:buClr>
              <a:buSzPts val="810"/>
              <a:buFont typeface="Noto Sans"/>
              <a:buNone/>
            </a:pPr>
            <a:r>
              <a:t/>
            </a:r>
            <a:endParaRPr b="0" i="0" sz="1800" u="none" cap="none" strike="noStrike">
              <a:solidFill>
                <a:srgbClr val="3F3F3F"/>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810"/>
              <a:buFont typeface="Noto Sans"/>
              <a:buChar char="●"/>
            </a:pPr>
            <a:r>
              <a:rPr b="1" i="0" lang="en-US" sz="1800" u="none" cap="none" strike="noStrike">
                <a:solidFill>
                  <a:srgbClr val="3F3F3F"/>
                </a:solidFill>
                <a:latin typeface="Arial"/>
                <a:ea typeface="Arial"/>
                <a:cs typeface="Arial"/>
                <a:sym typeface="Arial"/>
              </a:rPr>
              <a:t>Float</a:t>
            </a:r>
            <a:r>
              <a:rPr b="0" i="0" lang="en-US" sz="1800" u="none" cap="none" strike="noStrike">
                <a:solidFill>
                  <a:srgbClr val="3F3F3F"/>
                </a:solidFill>
                <a:latin typeface="Arial"/>
                <a:ea typeface="Arial"/>
                <a:cs typeface="Arial"/>
                <a:sym typeface="Arial"/>
              </a:rPr>
              <a:t>: floating point values (Ex : 2.5, 10.2039)</a:t>
            </a:r>
            <a:endParaRPr b="0" i="0" sz="1400" u="none" cap="none" strike="noStrike">
              <a:solidFill>
                <a:srgbClr val="000000"/>
              </a:solidFill>
              <a:latin typeface="Arial"/>
              <a:ea typeface="Arial"/>
              <a:cs typeface="Arial"/>
              <a:sym typeface="Arial"/>
            </a:endParaRPr>
          </a:p>
          <a:p>
            <a:pPr indent="-164563" lvl="0" marL="216000" marR="0" rtl="0" algn="l">
              <a:lnSpc>
                <a:spcPct val="100000"/>
              </a:lnSpc>
              <a:spcBef>
                <a:spcPts val="0"/>
              </a:spcBef>
              <a:spcAft>
                <a:spcPts val="0"/>
              </a:spcAft>
              <a:buClr>
                <a:srgbClr val="000000"/>
              </a:buClr>
              <a:buSzPts val="810"/>
              <a:buFont typeface="Noto Sans"/>
              <a:buNone/>
            </a:pPr>
            <a:r>
              <a:t/>
            </a:r>
            <a:endParaRPr b="0" i="0" sz="1800" u="none" cap="none" strike="noStrike">
              <a:solidFill>
                <a:srgbClr val="3F3F3F"/>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810"/>
              <a:buFont typeface="Noto Sans"/>
              <a:buChar char="●"/>
            </a:pPr>
            <a:r>
              <a:rPr b="1" i="0" lang="en-US" sz="1800" u="none" cap="none" strike="noStrike">
                <a:solidFill>
                  <a:srgbClr val="3F3F3F"/>
                </a:solidFill>
                <a:latin typeface="Arial"/>
                <a:ea typeface="Arial"/>
                <a:cs typeface="Arial"/>
                <a:sym typeface="Arial"/>
              </a:rPr>
              <a:t>String:</a:t>
            </a:r>
            <a:r>
              <a:rPr b="0" i="0" lang="en-US" sz="1800" u="none" cap="none" strike="noStrike">
                <a:solidFill>
                  <a:srgbClr val="3F3F3F"/>
                </a:solidFill>
                <a:latin typeface="Arial"/>
                <a:ea typeface="Arial"/>
                <a:cs typeface="Arial"/>
                <a:sym typeface="Arial"/>
              </a:rPr>
              <a:t> (Ex : “I’m learning Python”)</a:t>
            </a:r>
            <a:endParaRPr b="0" i="0" sz="1400" u="none" cap="none" strike="noStrike">
              <a:solidFill>
                <a:srgbClr val="000000"/>
              </a:solidFill>
              <a:latin typeface="Arial"/>
              <a:ea typeface="Arial"/>
              <a:cs typeface="Arial"/>
              <a:sym typeface="Arial"/>
            </a:endParaRPr>
          </a:p>
          <a:p>
            <a:pPr indent="-164563" lvl="0" marL="216000" marR="0" rtl="0" algn="l">
              <a:lnSpc>
                <a:spcPct val="100000"/>
              </a:lnSpc>
              <a:spcBef>
                <a:spcPts val="0"/>
              </a:spcBef>
              <a:spcAft>
                <a:spcPts val="0"/>
              </a:spcAft>
              <a:buClr>
                <a:srgbClr val="000000"/>
              </a:buClr>
              <a:buSzPts val="810"/>
              <a:buFont typeface="Noto Sans"/>
              <a:buNone/>
            </a:pPr>
            <a:r>
              <a:t/>
            </a:r>
            <a:endParaRPr b="0" i="0" sz="1800" u="none" cap="none" strike="noStrike">
              <a:solidFill>
                <a:srgbClr val="3F3F3F"/>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810"/>
              <a:buFont typeface="Noto Sans"/>
              <a:buChar char="●"/>
            </a:pPr>
            <a:r>
              <a:rPr b="1" i="0" lang="en-US" sz="1800" u="none" cap="none" strike="noStrike">
                <a:solidFill>
                  <a:srgbClr val="3F3F3F"/>
                </a:solidFill>
                <a:latin typeface="Arial"/>
                <a:ea typeface="Arial"/>
                <a:cs typeface="Arial"/>
                <a:sym typeface="Arial"/>
              </a:rPr>
              <a:t>Boolean</a:t>
            </a:r>
            <a:r>
              <a:rPr b="0" i="0" lang="en-US" sz="1800" u="none" cap="none" strike="noStrike">
                <a:solidFill>
                  <a:srgbClr val="3F3F3F"/>
                </a:solidFill>
                <a:latin typeface="Arial"/>
                <a:ea typeface="Arial"/>
                <a:cs typeface="Arial"/>
                <a:sym typeface="Arial"/>
              </a:rPr>
              <a:t>: True or False</a:t>
            </a:r>
            <a:endParaRPr b="0" i="0" sz="1400" u="none" cap="none" strike="noStrike">
              <a:solidFill>
                <a:srgbClr val="000000"/>
              </a:solidFill>
              <a:latin typeface="Arial"/>
              <a:ea typeface="Arial"/>
              <a:cs typeface="Arial"/>
              <a:sym typeface="Arial"/>
            </a:endParaRPr>
          </a:p>
          <a:p>
            <a:pPr indent="-164563" lvl="0" marL="216000" marR="0" rtl="0" algn="l">
              <a:lnSpc>
                <a:spcPct val="100000"/>
              </a:lnSpc>
              <a:spcBef>
                <a:spcPts val="0"/>
              </a:spcBef>
              <a:spcAft>
                <a:spcPts val="0"/>
              </a:spcAft>
              <a:buClr>
                <a:srgbClr val="000000"/>
              </a:buClr>
              <a:buSzPts val="810"/>
              <a:buFont typeface="Noto Sans"/>
              <a:buNone/>
            </a:pPr>
            <a:r>
              <a:t/>
            </a:r>
            <a:endParaRPr b="0" i="0" sz="1800" u="none" cap="none" strike="noStrike">
              <a:solidFill>
                <a:srgbClr val="3F3F3F"/>
              </a:solidFill>
              <a:latin typeface="Arial"/>
              <a:ea typeface="Arial"/>
              <a:cs typeface="Arial"/>
              <a:sym typeface="Arial"/>
            </a:endParaRPr>
          </a:p>
          <a:p>
            <a:pPr indent="-216000" lvl="0" marL="216000" marR="0" rtl="0" algn="l">
              <a:lnSpc>
                <a:spcPct val="100000"/>
              </a:lnSpc>
              <a:spcBef>
                <a:spcPts val="0"/>
              </a:spcBef>
              <a:spcAft>
                <a:spcPts val="0"/>
              </a:spcAft>
              <a:buClr>
                <a:srgbClr val="000000"/>
              </a:buClr>
              <a:buSzPts val="810"/>
              <a:buFont typeface="Arial"/>
              <a:buChar char="●"/>
            </a:pPr>
            <a:r>
              <a:rPr b="0" i="0" lang="en-US" sz="1800" u="none" cap="none" strike="noStrike">
                <a:solidFill>
                  <a:srgbClr val="3F3F3F"/>
                </a:solidFill>
                <a:latin typeface="Arial"/>
                <a:ea typeface="Arial"/>
                <a:cs typeface="Arial"/>
                <a:sym typeface="Arial"/>
              </a:rPr>
              <a:t>There is more variables types but we are going to see them later.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3F3F3F"/>
              </a:solidFill>
              <a:latin typeface="Arial"/>
              <a:ea typeface="Arial"/>
              <a:cs typeface="Arial"/>
              <a:sym typeface="Arial"/>
            </a:endParaRPr>
          </a:p>
        </p:txBody>
      </p:sp>
      <p:sp>
        <p:nvSpPr>
          <p:cNvPr id="319" name="Google Shape;319;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What is a type?</a:t>
            </a:r>
            <a:endParaRPr>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526ebd4ba6_0_21"/>
          <p:cNvSpPr txBox="1"/>
          <p:nvPr>
            <p:ph idx="1" type="body"/>
          </p:nvPr>
        </p:nvSpPr>
        <p:spPr>
          <a:xfrm>
            <a:off x="1097280" y="2074334"/>
            <a:ext cx="10058400" cy="40233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US">
                <a:latin typeface="Arial"/>
                <a:ea typeface="Arial"/>
                <a:cs typeface="Arial"/>
                <a:sym typeface="Arial"/>
              </a:rPr>
              <a:t>Python has some inbuilt functions =&gt; these are methods the developers already coded for you, which you can use to do certain things.</a:t>
            </a:r>
            <a:endParaRPr>
              <a:latin typeface="Arial"/>
              <a:ea typeface="Arial"/>
              <a:cs typeface="Arial"/>
              <a:sym typeface="Arial"/>
            </a:endParaRPr>
          </a:p>
          <a:p>
            <a:pPr indent="0" lvl="0" marL="0" rtl="0" algn="l">
              <a:lnSpc>
                <a:spcPct val="90000"/>
              </a:lnSpc>
              <a:spcBef>
                <a:spcPts val="1200"/>
              </a:spcBef>
              <a:spcAft>
                <a:spcPts val="0"/>
              </a:spcAft>
              <a:buSzPts val="1800"/>
              <a:buNone/>
            </a:pPr>
            <a:r>
              <a:rPr lang="en-US">
                <a:latin typeface="Arial"/>
                <a:ea typeface="Arial"/>
                <a:cs typeface="Arial"/>
                <a:sym typeface="Arial"/>
              </a:rPr>
              <a:t>One of the things you can to is convert the content of a variable from one data type into another.</a:t>
            </a:r>
            <a:endParaRPr>
              <a:latin typeface="Arial"/>
              <a:ea typeface="Arial"/>
              <a:cs typeface="Arial"/>
              <a:sym typeface="Arial"/>
            </a:endParaRPr>
          </a:p>
          <a:p>
            <a:pPr indent="0" lvl="0" marL="0" rtl="0" algn="l">
              <a:lnSpc>
                <a:spcPct val="90000"/>
              </a:lnSpc>
              <a:spcBef>
                <a:spcPts val="1200"/>
              </a:spcBef>
              <a:spcAft>
                <a:spcPts val="0"/>
              </a:spcAft>
              <a:buSzPts val="1800"/>
              <a:buNone/>
            </a:pPr>
            <a:r>
              <a:rPr lang="en-US">
                <a:latin typeface="Arial"/>
                <a:ea typeface="Arial"/>
                <a:cs typeface="Arial"/>
                <a:sym typeface="Arial"/>
              </a:rPr>
              <a:t>For example, you might want to convert the string myage = ‘15’ into the integer 15.</a:t>
            </a:r>
            <a:endParaRPr>
              <a:latin typeface="Arial"/>
              <a:ea typeface="Arial"/>
              <a:cs typeface="Arial"/>
              <a:sym typeface="Arial"/>
            </a:endParaRPr>
          </a:p>
          <a:p>
            <a:pPr indent="0" lvl="0" marL="0" rtl="0" algn="l">
              <a:lnSpc>
                <a:spcPct val="90000"/>
              </a:lnSpc>
              <a:spcBef>
                <a:spcPts val="1200"/>
              </a:spcBef>
              <a:spcAft>
                <a:spcPts val="0"/>
              </a:spcAft>
              <a:buSzPts val="1800"/>
              <a:buNone/>
            </a:pPr>
            <a:r>
              <a:t/>
            </a:r>
            <a:endParaRPr>
              <a:latin typeface="Arial"/>
              <a:ea typeface="Arial"/>
              <a:cs typeface="Arial"/>
              <a:sym typeface="Arial"/>
            </a:endParaRPr>
          </a:p>
          <a:p>
            <a:pPr indent="0" lvl="0" marL="0" rtl="0" algn="l">
              <a:lnSpc>
                <a:spcPct val="90000"/>
              </a:lnSpc>
              <a:spcBef>
                <a:spcPts val="1200"/>
              </a:spcBef>
              <a:spcAft>
                <a:spcPts val="0"/>
              </a:spcAft>
              <a:buSzPts val="1800"/>
              <a:buNone/>
            </a:pPr>
            <a:r>
              <a:rPr lang="en-US" sz="3000">
                <a:latin typeface="Arial"/>
                <a:ea typeface="Arial"/>
                <a:cs typeface="Arial"/>
                <a:sym typeface="Arial"/>
              </a:rPr>
              <a:t>=&gt; str()</a:t>
            </a:r>
            <a:endParaRPr sz="3000">
              <a:latin typeface="Arial"/>
              <a:ea typeface="Arial"/>
              <a:cs typeface="Arial"/>
              <a:sym typeface="Arial"/>
            </a:endParaRPr>
          </a:p>
          <a:p>
            <a:pPr indent="0" lvl="0" marL="0" rtl="0" algn="l">
              <a:lnSpc>
                <a:spcPct val="90000"/>
              </a:lnSpc>
              <a:spcBef>
                <a:spcPts val="1200"/>
              </a:spcBef>
              <a:spcAft>
                <a:spcPts val="0"/>
              </a:spcAft>
              <a:buSzPts val="1800"/>
              <a:buNone/>
            </a:pPr>
            <a:r>
              <a:rPr lang="en-US" sz="3000">
                <a:latin typeface="Arial"/>
                <a:ea typeface="Arial"/>
                <a:cs typeface="Arial"/>
                <a:sym typeface="Arial"/>
              </a:rPr>
              <a:t>=&gt; int()</a:t>
            </a:r>
            <a:endParaRPr sz="3000">
              <a:latin typeface="Arial"/>
              <a:ea typeface="Arial"/>
              <a:cs typeface="Arial"/>
              <a:sym typeface="Arial"/>
            </a:endParaRPr>
          </a:p>
        </p:txBody>
      </p:sp>
      <p:sp>
        <p:nvSpPr>
          <p:cNvPr id="326" name="Google Shape;326;g1526ebd4ba6_0_2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800"/>
              <a:buNone/>
            </a:pPr>
            <a:r>
              <a:rPr lang="en-US">
                <a:latin typeface="Arial"/>
                <a:ea typeface="Arial"/>
                <a:cs typeface="Arial"/>
                <a:sym typeface="Arial"/>
              </a:rPr>
              <a:t>Switching between types</a:t>
            </a:r>
            <a:endParaRPr>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5"/>
          <p:cNvSpPr txBox="1"/>
          <p:nvPr>
            <p:ph idx="1" type="body"/>
          </p:nvPr>
        </p:nvSpPr>
        <p:spPr>
          <a:xfrm>
            <a:off x="1097280" y="2124030"/>
            <a:ext cx="10058400" cy="4023360"/>
          </a:xfrm>
          <a:prstGeom prst="rect">
            <a:avLst/>
          </a:prstGeom>
          <a:noFill/>
          <a:ln>
            <a:noFill/>
          </a:ln>
        </p:spPr>
        <p:txBody>
          <a:bodyPr anchorCtr="0" anchor="t" bIns="45700" lIns="0" spcFirstLastPara="1" rIns="0" wrap="square" tIns="45700">
            <a:normAutofit/>
          </a:bodyPr>
          <a:lstStyle/>
          <a:p>
            <a:pPr indent="-177800" lvl="0" marL="91440" rtl="0" algn="l">
              <a:lnSpc>
                <a:spcPct val="90000"/>
              </a:lnSpc>
              <a:spcBef>
                <a:spcPts val="0"/>
              </a:spcBef>
              <a:spcAft>
                <a:spcPts val="0"/>
              </a:spcAft>
              <a:buSzPts val="2800"/>
              <a:buFont typeface="Arial"/>
              <a:buChar char="•"/>
            </a:pPr>
            <a:r>
              <a:rPr lang="en-US" sz="2800">
                <a:latin typeface="Arial"/>
                <a:ea typeface="Arial"/>
                <a:cs typeface="Arial"/>
                <a:sym typeface="Arial"/>
              </a:rPr>
              <a:t> Strings are variables that contains text. </a:t>
            </a:r>
            <a:endParaRPr>
              <a:latin typeface="Arial"/>
              <a:ea typeface="Arial"/>
              <a:cs typeface="Arial"/>
              <a:sym typeface="Arial"/>
            </a:endParaRPr>
          </a:p>
          <a:p>
            <a:pPr indent="-177800" lvl="0" marL="91440" rtl="0" algn="l">
              <a:lnSpc>
                <a:spcPct val="90000"/>
              </a:lnSpc>
              <a:spcBef>
                <a:spcPts val="1400"/>
              </a:spcBef>
              <a:spcAft>
                <a:spcPts val="0"/>
              </a:spcAft>
              <a:buSzPts val="2800"/>
              <a:buFont typeface="Arial"/>
              <a:buChar char="•"/>
            </a:pPr>
            <a:r>
              <a:rPr lang="en-US" sz="2800">
                <a:latin typeface="Arial"/>
                <a:ea typeface="Arial"/>
                <a:cs typeface="Arial"/>
                <a:sym typeface="Arial"/>
              </a:rPr>
              <a:t> We can display text using the print command (Ex: </a:t>
            </a:r>
            <a:r>
              <a:rPr lang="en-US">
                <a:latin typeface="Arial"/>
                <a:ea typeface="Arial"/>
                <a:cs typeface="Arial"/>
                <a:sym typeface="Arial"/>
              </a:rPr>
              <a:t>print(”Hello”)</a:t>
            </a:r>
            <a:r>
              <a:rPr lang="en-US" sz="2800">
                <a:latin typeface="Arial"/>
                <a:ea typeface="Arial"/>
                <a:cs typeface="Arial"/>
                <a:sym typeface="Arial"/>
              </a:rPr>
              <a:t>)</a:t>
            </a:r>
            <a:endParaRPr>
              <a:latin typeface="Arial"/>
              <a:ea typeface="Arial"/>
              <a:cs typeface="Arial"/>
              <a:sym typeface="Arial"/>
            </a:endParaRPr>
          </a:p>
          <a:p>
            <a:pPr indent="-177800" lvl="0" marL="91440" rtl="0" algn="l">
              <a:lnSpc>
                <a:spcPct val="90000"/>
              </a:lnSpc>
              <a:spcBef>
                <a:spcPts val="1400"/>
              </a:spcBef>
              <a:spcAft>
                <a:spcPts val="0"/>
              </a:spcAft>
              <a:buSzPts val="2800"/>
              <a:buFont typeface="Arial"/>
              <a:buChar char="•"/>
            </a:pPr>
            <a:r>
              <a:rPr lang="en-US" sz="2800">
                <a:latin typeface="Arial"/>
                <a:ea typeface="Arial"/>
                <a:cs typeface="Arial"/>
                <a:sym typeface="Arial"/>
              </a:rPr>
              <a:t> The command </a:t>
            </a:r>
            <a:r>
              <a:rPr lang="en-US">
                <a:latin typeface="Arial"/>
                <a:ea typeface="Arial"/>
                <a:cs typeface="Arial"/>
                <a:sym typeface="Arial"/>
              </a:rPr>
              <a:t>name = input(”What is your name?”) </a:t>
            </a:r>
            <a:r>
              <a:rPr lang="en-US" sz="2800">
                <a:latin typeface="Arial"/>
                <a:ea typeface="Arial"/>
                <a:cs typeface="Arial"/>
                <a:sym typeface="Arial"/>
              </a:rPr>
              <a:t>displays </a:t>
            </a:r>
            <a:r>
              <a:rPr lang="en-US">
                <a:latin typeface="Arial"/>
                <a:ea typeface="Arial"/>
                <a:cs typeface="Arial"/>
                <a:sym typeface="Arial"/>
              </a:rPr>
              <a:t>“What is your name?”</a:t>
            </a:r>
            <a:r>
              <a:rPr lang="en-US" sz="2800">
                <a:latin typeface="Arial"/>
                <a:ea typeface="Arial"/>
                <a:cs typeface="Arial"/>
                <a:sym typeface="Arial"/>
              </a:rPr>
              <a:t>, then let the user enter some text and store the result into the </a:t>
            </a:r>
            <a:r>
              <a:rPr lang="en-US">
                <a:latin typeface="Arial"/>
                <a:ea typeface="Arial"/>
                <a:cs typeface="Arial"/>
                <a:sym typeface="Arial"/>
              </a:rPr>
              <a:t>name</a:t>
            </a:r>
            <a:r>
              <a:rPr lang="en-US" sz="2800">
                <a:latin typeface="Arial"/>
                <a:ea typeface="Arial"/>
                <a:cs typeface="Arial"/>
                <a:sym typeface="Arial"/>
              </a:rPr>
              <a:t> variable.</a:t>
            </a:r>
            <a:endParaRPr>
              <a:latin typeface="Arial"/>
              <a:ea typeface="Arial"/>
              <a:cs typeface="Arial"/>
              <a:sym typeface="Arial"/>
            </a:endParaRPr>
          </a:p>
        </p:txBody>
      </p:sp>
      <p:sp>
        <p:nvSpPr>
          <p:cNvPr id="332" name="Google Shape;332;p2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Zooming in on strings</a:t>
            </a:r>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Change the case of a string</a:t>
            </a:r>
            <a:endParaRPr>
              <a:latin typeface="Arial"/>
              <a:ea typeface="Arial"/>
              <a:cs typeface="Arial"/>
              <a:sym typeface="Arial"/>
            </a:endParaRPr>
          </a:p>
        </p:txBody>
      </p:sp>
      <p:sp>
        <p:nvSpPr>
          <p:cNvPr id="338" name="Google Shape;338;p53"/>
          <p:cNvSpPr txBox="1"/>
          <p:nvPr/>
        </p:nvSpPr>
        <p:spPr>
          <a:xfrm>
            <a:off x="1098331" y="2088055"/>
            <a:ext cx="108012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The case of a string is the way it is written : “I LOVE PYTHON” is in uppercase while "i love python" is in lowercase.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There are some very useful Python functions to change the case of a string!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Let's define str = "My Name Is Julien"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str.lower() is going to return "my name is julien"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str.upper() is going to return "MY NAME IS JULIEN"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String concatenation</a:t>
            </a:r>
            <a:endParaRPr>
              <a:latin typeface="Arial"/>
              <a:ea typeface="Arial"/>
              <a:cs typeface="Arial"/>
              <a:sym typeface="Arial"/>
            </a:endParaRPr>
          </a:p>
        </p:txBody>
      </p:sp>
      <p:sp>
        <p:nvSpPr>
          <p:cNvPr id="344" name="Google Shape;344;p54"/>
          <p:cNvSpPr txBox="1"/>
          <p:nvPr/>
        </p:nvSpPr>
        <p:spPr>
          <a:xfrm>
            <a:off x="1098331" y="2017986"/>
            <a:ext cx="103896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Sometimes you may want to combine two strings together: this is called string concatenation and you can do it with the  + operator.</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Arial"/>
                <a:ea typeface="Arial"/>
                <a:cs typeface="Arial"/>
                <a:sym typeface="Arial"/>
              </a:rPr>
              <a:t>Example:</a:t>
            </a:r>
            <a:r>
              <a:rPr b="0" i="0" lang="en-US" sz="2000" u="none" cap="none" strike="noStrike">
                <a:solidFill>
                  <a:schemeClr val="dk1"/>
                </a:solidFill>
                <a:latin typeface="Arial"/>
                <a:ea typeface="Arial"/>
                <a:cs typeface="Arial"/>
                <a:sym typeface="Arial"/>
              </a:rPr>
              <a:t> "My name is " + "Julien" will return "My name is Julien"</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This is especially useful to display some variables alongside with some text: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Arial"/>
                <a:ea typeface="Arial"/>
                <a:cs typeface="Arial"/>
                <a:sym typeface="Arial"/>
              </a:rPr>
              <a:t>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age = 16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print("My age is " + str(age))</a:t>
            </a:r>
            <a:endParaRPr b="0" i="0" sz="1400" u="none" cap="none" strike="noStrike">
              <a:solidFill>
                <a:srgbClr val="000000"/>
              </a:solidFill>
              <a:latin typeface="Arial"/>
              <a:ea typeface="Arial"/>
              <a:cs typeface="Arial"/>
              <a:sym typeface="Arial"/>
            </a:endParaRPr>
          </a:p>
        </p:txBody>
      </p:sp>
      <p:sp>
        <p:nvSpPr>
          <p:cNvPr id="345" name="Google Shape;345;p54"/>
          <p:cNvSpPr txBox="1"/>
          <p:nvPr/>
        </p:nvSpPr>
        <p:spPr>
          <a:xfrm>
            <a:off x="1166500" y="5944200"/>
            <a:ext cx="59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5"/>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latin typeface="Arial"/>
                <a:ea typeface="Arial"/>
                <a:cs typeface="Arial"/>
                <a:sym typeface="Arial"/>
              </a:rPr>
              <a:t>2.2 Lists</a:t>
            </a:r>
            <a:endParaRPr>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What are lists?</a:t>
            </a:r>
            <a:endParaRPr>
              <a:latin typeface="Arial"/>
              <a:ea typeface="Arial"/>
              <a:cs typeface="Arial"/>
              <a:sym typeface="Arial"/>
            </a:endParaRPr>
          </a:p>
        </p:txBody>
      </p:sp>
      <p:sp>
        <p:nvSpPr>
          <p:cNvPr id="357" name="Google Shape;357;p56"/>
          <p:cNvSpPr txBox="1"/>
          <p:nvPr/>
        </p:nvSpPr>
        <p:spPr>
          <a:xfrm>
            <a:off x="1097280" y="2192382"/>
            <a:ext cx="10408800" cy="55707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Sometimes, we wish to store a lot of data, to reuse it later.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In those cases, we don’t want to create a variable for each piece of data we wish to store.</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We use lists instead.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sng" cap="none" strike="noStrike">
                <a:solidFill>
                  <a:schemeClr val="dk1"/>
                </a:solidFill>
                <a:latin typeface="Arial"/>
                <a:ea typeface="Arial"/>
                <a:cs typeface="Arial"/>
                <a:sym typeface="Arial"/>
              </a:rPr>
              <a:t>Syntax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myList = []       </a:t>
            </a:r>
            <a:r>
              <a:rPr b="0" i="1" lang="en-US" sz="1800" u="none" cap="none" strike="noStrike">
                <a:solidFill>
                  <a:schemeClr val="dk1"/>
                </a:solidFill>
                <a:latin typeface="Arial"/>
                <a:ea typeface="Arial"/>
                <a:cs typeface="Arial"/>
                <a:sym typeface="Arial"/>
              </a:rPr>
              <a:t>creates a new empty list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myList = [1, 3, “Python”, 10.5]   </a:t>
            </a:r>
            <a:r>
              <a:rPr b="0" i="1" lang="en-US" sz="1800" u="none" cap="none" strike="noStrike">
                <a:solidFill>
                  <a:schemeClr val="dk1"/>
                </a:solidFill>
                <a:latin typeface="Arial"/>
                <a:ea typeface="Arial"/>
                <a:cs typeface="Arial"/>
                <a:sym typeface="Arial"/>
              </a:rPr>
              <a:t>creates a list with some elements inside already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ED1C24"/>
                </a:solidFill>
                <a:latin typeface="Arial"/>
                <a:ea typeface="Arial"/>
                <a:cs typeface="Arial"/>
                <a:sym typeface="Arial"/>
              </a:rPr>
              <a:t>You can put anything in a list, even elements of different types.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Accessing elements of a list </a:t>
            </a:r>
            <a:endParaRPr>
              <a:latin typeface="Arial"/>
              <a:ea typeface="Arial"/>
              <a:cs typeface="Arial"/>
              <a:sym typeface="Arial"/>
            </a:endParaRPr>
          </a:p>
        </p:txBody>
      </p:sp>
      <p:sp>
        <p:nvSpPr>
          <p:cNvPr id="363" name="Google Shape;363;p57"/>
          <p:cNvSpPr txBox="1"/>
          <p:nvPr/>
        </p:nvSpPr>
        <p:spPr>
          <a:xfrm>
            <a:off x="1097280" y="1894682"/>
            <a:ext cx="10786200" cy="489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You often want to access elements you’ve stored in a list. Is is pretty straightforward: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If you have a list myList defined like that: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myList = [1, 3, ‘Python’, 10.5]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You can get the i</a:t>
            </a:r>
            <a:r>
              <a:rPr b="0" baseline="-25000" i="0" lang="en-US" sz="2400" u="none" cap="none" strike="noStrike">
                <a:solidFill>
                  <a:schemeClr val="dk1"/>
                </a:solidFill>
                <a:latin typeface="Arial"/>
                <a:ea typeface="Arial"/>
                <a:cs typeface="Arial"/>
                <a:sym typeface="Arial"/>
              </a:rPr>
              <a:t>th</a:t>
            </a:r>
            <a:r>
              <a:rPr b="0" i="0" lang="en-US" sz="2400" u="none" cap="none" strike="noStrike">
                <a:solidFill>
                  <a:schemeClr val="dk1"/>
                </a:solidFill>
                <a:latin typeface="Arial"/>
                <a:ea typeface="Arial"/>
                <a:cs typeface="Arial"/>
                <a:sym typeface="Arial"/>
              </a:rPr>
              <a:t> element of the list with: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myList[i]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Be careful, lists in python starts with element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For example myList[1] is 3 here.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13924bce2a8_0_1"/>
          <p:cNvPicPr preferRelativeResize="0"/>
          <p:nvPr/>
        </p:nvPicPr>
        <p:blipFill rotWithShape="1">
          <a:blip r:embed="rId3">
            <a:alphaModFix/>
          </a:blip>
          <a:srcRect b="0" l="0" r="0" t="14747"/>
          <a:stretch/>
        </p:blipFill>
        <p:spPr>
          <a:xfrm>
            <a:off x="0" y="1011625"/>
            <a:ext cx="12192000" cy="58463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200"/>
              <a:buFont typeface="Calibri"/>
              <a:buNone/>
            </a:pPr>
            <a:r>
              <a:rPr lang="en-US" sz="3800">
                <a:latin typeface="Arial"/>
                <a:ea typeface="Arial"/>
                <a:cs typeface="Arial"/>
                <a:sym typeface="Arial"/>
              </a:rPr>
              <a:t>Adding an element to a list or modify one</a:t>
            </a:r>
            <a:endParaRPr sz="3800">
              <a:latin typeface="Arial"/>
              <a:ea typeface="Arial"/>
              <a:cs typeface="Arial"/>
              <a:sym typeface="Arial"/>
            </a:endParaRPr>
          </a:p>
        </p:txBody>
      </p:sp>
      <p:sp>
        <p:nvSpPr>
          <p:cNvPr id="370" name="Google Shape;370;p58"/>
          <p:cNvSpPr txBox="1"/>
          <p:nvPr/>
        </p:nvSpPr>
        <p:spPr>
          <a:xfrm>
            <a:off x="1097280" y="1921253"/>
            <a:ext cx="10024500" cy="526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myList = [1, 3, ‘Python’, 10.5]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To get the number of elements in myList, I can do len(myList)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To modify one element of myList, I can do myList[1] = 4</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    But doing myList[4] = 6 to add an element at the end of the list and make its</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value be 6 would not work because our list has only 4 elements, the element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myList[4] does not exist !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Instead we have to do: myList.append(6)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71" name="Google Shape;371;p58"/>
          <p:cNvSpPr txBox="1"/>
          <p:nvPr/>
        </p:nvSpPr>
        <p:spPr>
          <a:xfrm>
            <a:off x="10080172" y="3084746"/>
            <a:ext cx="2231700" cy="113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700" u="none" cap="none" strike="noStrike">
                <a:solidFill>
                  <a:srgbClr val="FF0000"/>
                </a:solidFill>
                <a:latin typeface="Arial"/>
                <a:ea typeface="Arial"/>
                <a:cs typeface="Arial"/>
                <a:sym typeface="Arial"/>
              </a:rPr>
              <a:t>This changes the second element of the list because lists indices start at 0</a:t>
            </a:r>
            <a:endParaRPr b="0" i="0" sz="1700" u="none" cap="none" strike="noStrike">
              <a:solidFill>
                <a:srgbClr val="000000"/>
              </a:solidFill>
              <a:latin typeface="Arial"/>
              <a:ea typeface="Arial"/>
              <a:cs typeface="Arial"/>
              <a:sym typeface="Arial"/>
            </a:endParaRPr>
          </a:p>
        </p:txBody>
      </p:sp>
      <p:sp>
        <p:nvSpPr>
          <p:cNvPr id="372" name="Google Shape;372;p58"/>
          <p:cNvSpPr/>
          <p:nvPr/>
        </p:nvSpPr>
        <p:spPr>
          <a:xfrm>
            <a:off x="7365249" y="3073350"/>
            <a:ext cx="2231700" cy="1116000"/>
          </a:xfrm>
          <a:prstGeom prst="ellipse">
            <a:avLst/>
          </a:prstGeom>
          <a:noFill/>
          <a:ln cap="flat" cmpd="sng" w="381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nvSpPr>
        <p:spPr>
          <a:xfrm>
            <a:off x="1097280" y="1496908"/>
            <a:ext cx="8321100" cy="4162200"/>
          </a:xfrm>
          <a:prstGeom prst="rect">
            <a:avLst/>
          </a:prstGeom>
          <a:noFill/>
          <a:ln>
            <a:noFill/>
          </a:ln>
        </p:spPr>
        <p:txBody>
          <a:bodyPr anchorCtr="0" anchor="t" bIns="45000" lIns="90000" spcFirstLastPara="1" rIns="90000" wrap="square" tIns="45000">
            <a:spAutoFit/>
          </a:bodyPr>
          <a:lstStyle/>
          <a:p>
            <a:pPr indent="0" lvl="0" marL="0" marR="0" rtl="0" algn="l">
              <a:lnSpc>
                <a:spcPct val="150000"/>
              </a:lnSpc>
              <a:spcBef>
                <a:spcPts val="0"/>
              </a:spcBef>
              <a:spcAft>
                <a:spcPts val="0"/>
              </a:spcAft>
              <a:buClr>
                <a:srgbClr val="000000"/>
              </a:buClr>
              <a:buSzPts val="2300"/>
              <a:buFont typeface="Arial"/>
              <a:buNone/>
            </a:pPr>
            <a:r>
              <a:t/>
            </a:r>
            <a:endParaRPr b="0" i="0" sz="23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300"/>
              <a:buFont typeface="Arial"/>
              <a:buChar char="•"/>
            </a:pPr>
            <a:r>
              <a:rPr b="0" i="0" lang="en-US" sz="2300" u="none" cap="none" strike="noStrike">
                <a:solidFill>
                  <a:srgbClr val="3F3F3F"/>
                </a:solidFill>
                <a:latin typeface="Arial"/>
                <a:ea typeface="Arial"/>
                <a:cs typeface="Arial"/>
                <a:sym typeface="Arial"/>
              </a:rPr>
              <a:t>How can we make this string all lowercase?</a:t>
            </a:r>
            <a:br>
              <a:rPr b="0" i="0" lang="en-US" sz="2300" u="none" cap="none" strike="noStrike">
                <a:solidFill>
                  <a:srgbClr val="3F3F3F"/>
                </a:solidFill>
                <a:latin typeface="Arial"/>
                <a:ea typeface="Arial"/>
                <a:cs typeface="Arial"/>
                <a:sym typeface="Arial"/>
              </a:rPr>
            </a:br>
            <a:r>
              <a:rPr b="0" i="0" lang="en-US" sz="2300" u="none" cap="none" strike="noStrike">
                <a:solidFill>
                  <a:srgbClr val="3F3F3F"/>
                </a:solidFill>
                <a:latin typeface="Arial"/>
                <a:ea typeface="Arial"/>
                <a:cs typeface="Arial"/>
                <a:sym typeface="Arial"/>
              </a:rPr>
              <a:t>mystring = ‘hELLo’</a:t>
            </a:r>
            <a:endParaRPr b="0" i="0" sz="23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300"/>
              <a:buFont typeface="Arial"/>
              <a:buChar char="•"/>
            </a:pPr>
            <a:r>
              <a:rPr b="0" i="0" lang="en-US" sz="2300" u="none" cap="none" strike="noStrike">
                <a:solidFill>
                  <a:srgbClr val="3F3F3F"/>
                </a:solidFill>
                <a:latin typeface="Arial"/>
                <a:ea typeface="Arial"/>
                <a:cs typeface="Arial"/>
                <a:sym typeface="Arial"/>
              </a:rPr>
              <a:t>How can we combine these two strings?</a:t>
            </a:r>
            <a:br>
              <a:rPr b="0" i="0" lang="en-US" sz="2300" u="none" cap="none" strike="noStrike">
                <a:solidFill>
                  <a:srgbClr val="3F3F3F"/>
                </a:solidFill>
                <a:latin typeface="Arial"/>
                <a:ea typeface="Arial"/>
                <a:cs typeface="Arial"/>
                <a:sym typeface="Arial"/>
              </a:rPr>
            </a:br>
            <a:r>
              <a:rPr b="0" i="0" lang="en-US" sz="2300" u="none" cap="none" strike="noStrike">
                <a:solidFill>
                  <a:srgbClr val="3F3F3F"/>
                </a:solidFill>
                <a:latin typeface="Arial"/>
                <a:ea typeface="Arial"/>
                <a:cs typeface="Arial"/>
                <a:sym typeface="Arial"/>
              </a:rPr>
              <a:t>sentence = ‘My name is ‘</a:t>
            </a:r>
            <a:br>
              <a:rPr b="0" i="0" lang="en-US" sz="2300" u="none" cap="none" strike="noStrike">
                <a:solidFill>
                  <a:srgbClr val="3F3F3F"/>
                </a:solidFill>
                <a:latin typeface="Arial"/>
                <a:ea typeface="Arial"/>
                <a:cs typeface="Arial"/>
                <a:sym typeface="Arial"/>
              </a:rPr>
            </a:br>
            <a:r>
              <a:rPr b="0" i="0" lang="en-US" sz="2300" u="none" cap="none" strike="noStrike">
                <a:solidFill>
                  <a:srgbClr val="3F3F3F"/>
                </a:solidFill>
                <a:latin typeface="Arial"/>
                <a:ea typeface="Arial"/>
                <a:cs typeface="Arial"/>
                <a:sym typeface="Arial"/>
              </a:rPr>
              <a:t>name = ‘Arianna’</a:t>
            </a:r>
            <a:endParaRPr b="0" i="0" sz="23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300"/>
              <a:buFont typeface="Arial"/>
              <a:buChar char="•"/>
            </a:pPr>
            <a:r>
              <a:rPr b="0" i="0" lang="en-US" sz="2300" u="none" cap="none" strike="noStrike">
                <a:solidFill>
                  <a:srgbClr val="3F3F3F"/>
                </a:solidFill>
                <a:latin typeface="Arial"/>
                <a:ea typeface="Arial"/>
                <a:cs typeface="Arial"/>
                <a:sym typeface="Arial"/>
              </a:rPr>
              <a:t>How can we store multiple pieces of data in 1 variable?</a:t>
            </a:r>
            <a:endParaRPr b="0" i="0" sz="23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300"/>
              <a:buFont typeface="Arial"/>
              <a:buChar char="•"/>
            </a:pPr>
            <a:r>
              <a:rPr b="0" i="0" lang="en-US" sz="2300" u="none" cap="none" strike="noStrike">
                <a:solidFill>
                  <a:srgbClr val="3F3F3F"/>
                </a:solidFill>
                <a:latin typeface="Arial"/>
                <a:ea typeface="Arial"/>
                <a:cs typeface="Arial"/>
                <a:sym typeface="Arial"/>
              </a:rPr>
              <a:t>How do you access a specific element of a list?</a:t>
            </a:r>
            <a:endParaRPr b="0" i="0" sz="2300" u="none" cap="none" strike="noStrike">
              <a:solidFill>
                <a:srgbClr val="3F3F3F"/>
              </a:solidFill>
              <a:latin typeface="Arial"/>
              <a:ea typeface="Arial"/>
              <a:cs typeface="Arial"/>
              <a:sym typeface="Arial"/>
            </a:endParaRPr>
          </a:p>
        </p:txBody>
      </p:sp>
      <p:sp>
        <p:nvSpPr>
          <p:cNvPr id="378" name="Google Shape;378;p6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sz="4000">
                <a:latin typeface="Arial"/>
                <a:ea typeface="Arial"/>
                <a:cs typeface="Arial"/>
                <a:sym typeface="Arial"/>
              </a:rPr>
              <a:t>Recap: What have we learned so far?</a:t>
            </a:r>
            <a:endParaRPr sz="40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 calcmode="lin" valueType="num">
                                      <p:cBhvr additive="base">
                                        <p:cTn dur="500"/>
                                        <p:tgtEl>
                                          <p:spTgt spid="37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 calcmode="lin" valueType="num">
                                      <p:cBhvr additive="base">
                                        <p:cTn dur="500"/>
                                        <p:tgtEl>
                                          <p:spTgt spid="37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 calcmode="lin" valueType="num">
                                      <p:cBhvr additive="base">
                                        <p:cTn dur="500"/>
                                        <p:tgtEl>
                                          <p:spTgt spid="37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 calcmode="lin" valueType="num">
                                      <p:cBhvr additive="base">
                                        <p:cTn dur="500"/>
                                        <p:tgtEl>
                                          <p:spTgt spid="37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7">
                                            <p:txEl>
                                              <p:pRg end="4" st="4"/>
                                            </p:txEl>
                                          </p:spTgt>
                                        </p:tgtEl>
                                        <p:attrNameLst>
                                          <p:attrName>style.visibility</p:attrName>
                                        </p:attrNameLst>
                                      </p:cBhvr>
                                      <p:to>
                                        <p:strVal val="visible"/>
                                      </p:to>
                                    </p:set>
                                    <p:anim calcmode="lin" valueType="num">
                                      <p:cBhvr additive="base">
                                        <p:cTn dur="500"/>
                                        <p:tgtEl>
                                          <p:spTgt spid="37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6"/>
          <p:cNvSpPr txBox="1"/>
          <p:nvPr>
            <p:ph type="title"/>
          </p:nvPr>
        </p:nvSpPr>
        <p:spPr>
          <a:xfrm>
            <a:off x="1097275" y="758950"/>
            <a:ext cx="10455300" cy="3566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sz="7000">
                <a:latin typeface="Arial"/>
                <a:ea typeface="Arial"/>
                <a:cs typeface="Arial"/>
                <a:sym typeface="Arial"/>
              </a:rPr>
              <a:t>2.3 Conditional Structures and operators</a:t>
            </a:r>
            <a:endParaRPr sz="7000">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Let’s go back to our algorithm…</a:t>
            </a:r>
            <a:endParaRPr>
              <a:latin typeface="Arial"/>
              <a:ea typeface="Arial"/>
              <a:cs typeface="Arial"/>
              <a:sym typeface="Arial"/>
            </a:endParaRPr>
          </a:p>
        </p:txBody>
      </p:sp>
      <p:sp>
        <p:nvSpPr>
          <p:cNvPr id="389" name="Google Shape;389;p27"/>
          <p:cNvSpPr/>
          <p:nvPr/>
        </p:nvSpPr>
        <p:spPr>
          <a:xfrm>
            <a:off x="4020535" y="2278796"/>
            <a:ext cx="993422" cy="474133"/>
          </a:xfrm>
          <a:prstGeom prst="flowChartProcess">
            <a:avLst/>
          </a:prstGeom>
          <a:solidFill>
            <a:schemeClr val="accent6">
              <a:alpha val="81568"/>
            </a:schemeClr>
          </a:solidFill>
          <a:ln cap="flat" cmpd="sng" w="952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Start</a:t>
            </a:r>
            <a:endParaRPr b="0" i="0" sz="1400" u="none" cap="none" strike="noStrike">
              <a:solidFill>
                <a:srgbClr val="000000"/>
              </a:solidFill>
              <a:latin typeface="Arial"/>
              <a:ea typeface="Arial"/>
              <a:cs typeface="Arial"/>
              <a:sym typeface="Arial"/>
            </a:endParaRPr>
          </a:p>
        </p:txBody>
      </p:sp>
      <p:sp>
        <p:nvSpPr>
          <p:cNvPr id="390" name="Google Shape;390;p27"/>
          <p:cNvSpPr/>
          <p:nvPr/>
        </p:nvSpPr>
        <p:spPr>
          <a:xfrm>
            <a:off x="6329560" y="2120168"/>
            <a:ext cx="2638097" cy="791390"/>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Read the temperature of the oven and remember it</a:t>
            </a:r>
            <a:endParaRPr b="0" i="0" sz="1400" u="none" cap="none" strike="noStrike">
              <a:solidFill>
                <a:srgbClr val="000000"/>
              </a:solidFill>
              <a:latin typeface="Arial"/>
              <a:ea typeface="Arial"/>
              <a:cs typeface="Arial"/>
              <a:sym typeface="Arial"/>
            </a:endParaRPr>
          </a:p>
        </p:txBody>
      </p:sp>
      <p:sp>
        <p:nvSpPr>
          <p:cNvPr id="391" name="Google Shape;391;p27"/>
          <p:cNvSpPr/>
          <p:nvPr/>
        </p:nvSpPr>
        <p:spPr>
          <a:xfrm>
            <a:off x="6329560" y="3150726"/>
            <a:ext cx="2638098" cy="1450757"/>
          </a:xfrm>
          <a:prstGeom prst="flowChartDecision">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Calibri"/>
                <a:ea typeface="Calibri"/>
                <a:cs typeface="Calibri"/>
                <a:sym typeface="Calibri"/>
              </a:rPr>
              <a:t>Is the oven temperature smaller than the target temperature?</a:t>
            </a:r>
            <a:endParaRPr b="0" i="0" sz="1400" u="none" cap="none" strike="noStrike">
              <a:solidFill>
                <a:srgbClr val="000000"/>
              </a:solidFill>
              <a:latin typeface="Arial"/>
              <a:ea typeface="Arial"/>
              <a:cs typeface="Arial"/>
              <a:sym typeface="Arial"/>
            </a:endParaRPr>
          </a:p>
        </p:txBody>
      </p:sp>
      <p:sp>
        <p:nvSpPr>
          <p:cNvPr id="392" name="Google Shape;392;p27"/>
          <p:cNvSpPr/>
          <p:nvPr/>
        </p:nvSpPr>
        <p:spPr>
          <a:xfrm>
            <a:off x="9538669" y="3487219"/>
            <a:ext cx="2207172" cy="77776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Raise the oven power</a:t>
            </a:r>
            <a:endParaRPr b="0" i="0" sz="1400" u="none" cap="none" strike="noStrike">
              <a:solidFill>
                <a:srgbClr val="000000"/>
              </a:solidFill>
              <a:latin typeface="Arial"/>
              <a:ea typeface="Arial"/>
              <a:cs typeface="Arial"/>
              <a:sym typeface="Arial"/>
            </a:endParaRPr>
          </a:p>
        </p:txBody>
      </p:sp>
      <p:sp>
        <p:nvSpPr>
          <p:cNvPr id="393" name="Google Shape;393;p27"/>
          <p:cNvSpPr/>
          <p:nvPr/>
        </p:nvSpPr>
        <p:spPr>
          <a:xfrm>
            <a:off x="3198197" y="3150726"/>
            <a:ext cx="2638098" cy="1450757"/>
          </a:xfrm>
          <a:prstGeom prst="flowChartDecision">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Calibri"/>
                <a:ea typeface="Calibri"/>
                <a:cs typeface="Calibri"/>
                <a:sym typeface="Calibri"/>
              </a:rPr>
              <a:t>Is the oven temperature equal to the target temperature?</a:t>
            </a:r>
            <a:endParaRPr b="0" i="0" sz="1400" u="none" cap="none" strike="noStrike">
              <a:solidFill>
                <a:srgbClr val="000000"/>
              </a:solidFill>
              <a:latin typeface="Arial"/>
              <a:ea typeface="Arial"/>
              <a:cs typeface="Arial"/>
              <a:sym typeface="Arial"/>
            </a:endParaRPr>
          </a:p>
        </p:txBody>
      </p:sp>
      <p:sp>
        <p:nvSpPr>
          <p:cNvPr id="394" name="Google Shape;394;p27"/>
          <p:cNvSpPr/>
          <p:nvPr/>
        </p:nvSpPr>
        <p:spPr>
          <a:xfrm>
            <a:off x="420014" y="3487219"/>
            <a:ext cx="2207172" cy="77776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Stop the oven for a moment</a:t>
            </a:r>
            <a:endParaRPr b="0" i="0" sz="1400" u="none" cap="none" strike="noStrike">
              <a:solidFill>
                <a:srgbClr val="000000"/>
              </a:solidFill>
              <a:latin typeface="Arial"/>
              <a:ea typeface="Arial"/>
              <a:cs typeface="Arial"/>
              <a:sym typeface="Arial"/>
            </a:endParaRPr>
          </a:p>
        </p:txBody>
      </p:sp>
      <p:cxnSp>
        <p:nvCxnSpPr>
          <p:cNvPr id="395" name="Google Shape;395;p27"/>
          <p:cNvCxnSpPr>
            <a:stCxn id="389" idx="3"/>
            <a:endCxn id="390" idx="1"/>
          </p:cNvCxnSpPr>
          <p:nvPr/>
        </p:nvCxnSpPr>
        <p:spPr>
          <a:xfrm>
            <a:off x="5013957" y="2515863"/>
            <a:ext cx="1315500" cy="0"/>
          </a:xfrm>
          <a:prstGeom prst="straightConnector1">
            <a:avLst/>
          </a:prstGeom>
          <a:noFill/>
          <a:ln cap="flat" cmpd="sng" w="12700">
            <a:solidFill>
              <a:schemeClr val="accent1"/>
            </a:solidFill>
            <a:prstDash val="solid"/>
            <a:round/>
            <a:headEnd len="sm" w="sm" type="none"/>
            <a:tailEnd len="med" w="med" type="triangle"/>
          </a:ln>
        </p:spPr>
      </p:cxnSp>
      <p:cxnSp>
        <p:nvCxnSpPr>
          <p:cNvPr id="396" name="Google Shape;396;p27"/>
          <p:cNvCxnSpPr>
            <a:stCxn id="390" idx="2"/>
            <a:endCxn id="391" idx="0"/>
          </p:cNvCxnSpPr>
          <p:nvPr/>
        </p:nvCxnSpPr>
        <p:spPr>
          <a:xfrm>
            <a:off x="7648609" y="2911558"/>
            <a:ext cx="0" cy="239100"/>
          </a:xfrm>
          <a:prstGeom prst="straightConnector1">
            <a:avLst/>
          </a:prstGeom>
          <a:noFill/>
          <a:ln cap="flat" cmpd="sng" w="12700">
            <a:solidFill>
              <a:schemeClr val="accent1"/>
            </a:solidFill>
            <a:prstDash val="solid"/>
            <a:round/>
            <a:headEnd len="sm" w="sm" type="none"/>
            <a:tailEnd len="med" w="med" type="triangle"/>
          </a:ln>
        </p:spPr>
      </p:cxnSp>
      <p:cxnSp>
        <p:nvCxnSpPr>
          <p:cNvPr id="397" name="Google Shape;397;p27"/>
          <p:cNvCxnSpPr>
            <a:endCxn id="392" idx="1"/>
          </p:cNvCxnSpPr>
          <p:nvPr/>
        </p:nvCxnSpPr>
        <p:spPr>
          <a:xfrm>
            <a:off x="8967769" y="3876102"/>
            <a:ext cx="570900" cy="0"/>
          </a:xfrm>
          <a:prstGeom prst="straightConnector1">
            <a:avLst/>
          </a:prstGeom>
          <a:noFill/>
          <a:ln cap="flat" cmpd="sng" w="12700">
            <a:solidFill>
              <a:schemeClr val="accent1"/>
            </a:solidFill>
            <a:prstDash val="solid"/>
            <a:round/>
            <a:headEnd len="sm" w="sm" type="none"/>
            <a:tailEnd len="med" w="med" type="triangle"/>
          </a:ln>
        </p:spPr>
      </p:cxnSp>
      <p:cxnSp>
        <p:nvCxnSpPr>
          <p:cNvPr id="398" name="Google Shape;398;p27"/>
          <p:cNvCxnSpPr>
            <a:stCxn id="391" idx="1"/>
            <a:endCxn id="393" idx="3"/>
          </p:cNvCxnSpPr>
          <p:nvPr/>
        </p:nvCxnSpPr>
        <p:spPr>
          <a:xfrm rot="10800000">
            <a:off x="5836360" y="3876105"/>
            <a:ext cx="493200" cy="0"/>
          </a:xfrm>
          <a:prstGeom prst="straightConnector1">
            <a:avLst/>
          </a:prstGeom>
          <a:noFill/>
          <a:ln cap="flat" cmpd="sng" w="12700">
            <a:solidFill>
              <a:schemeClr val="accent1"/>
            </a:solidFill>
            <a:prstDash val="solid"/>
            <a:round/>
            <a:headEnd len="sm" w="sm" type="none"/>
            <a:tailEnd len="med" w="med" type="triangle"/>
          </a:ln>
        </p:spPr>
      </p:cxnSp>
      <p:cxnSp>
        <p:nvCxnSpPr>
          <p:cNvPr id="399" name="Google Shape;399;p27"/>
          <p:cNvCxnSpPr>
            <a:stCxn id="393" idx="1"/>
            <a:endCxn id="394" idx="3"/>
          </p:cNvCxnSpPr>
          <p:nvPr/>
        </p:nvCxnSpPr>
        <p:spPr>
          <a:xfrm rot="10800000">
            <a:off x="2627297" y="3876105"/>
            <a:ext cx="570900" cy="0"/>
          </a:xfrm>
          <a:prstGeom prst="straightConnector1">
            <a:avLst/>
          </a:prstGeom>
          <a:noFill/>
          <a:ln cap="flat" cmpd="sng" w="12700">
            <a:solidFill>
              <a:schemeClr val="accent1"/>
            </a:solidFill>
            <a:prstDash val="solid"/>
            <a:round/>
            <a:headEnd len="sm" w="sm" type="none"/>
            <a:tailEnd len="med" w="med" type="triangle"/>
          </a:ln>
        </p:spPr>
      </p:cxnSp>
      <p:sp>
        <p:nvSpPr>
          <p:cNvPr id="400" name="Google Shape;400;p27"/>
          <p:cNvSpPr/>
          <p:nvPr/>
        </p:nvSpPr>
        <p:spPr>
          <a:xfrm>
            <a:off x="3478668" y="4999280"/>
            <a:ext cx="2077156" cy="65475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Keep the oven at the same power</a:t>
            </a:r>
            <a:endParaRPr b="0" i="0" sz="1400" u="none" cap="none" strike="noStrike">
              <a:solidFill>
                <a:srgbClr val="000000"/>
              </a:solidFill>
              <a:latin typeface="Arial"/>
              <a:ea typeface="Arial"/>
              <a:cs typeface="Arial"/>
              <a:sym typeface="Arial"/>
            </a:endParaRPr>
          </a:p>
        </p:txBody>
      </p:sp>
      <p:cxnSp>
        <p:nvCxnSpPr>
          <p:cNvPr id="401" name="Google Shape;401;p27"/>
          <p:cNvCxnSpPr>
            <a:stCxn id="393" idx="2"/>
            <a:endCxn id="400" idx="0"/>
          </p:cNvCxnSpPr>
          <p:nvPr/>
        </p:nvCxnSpPr>
        <p:spPr>
          <a:xfrm>
            <a:off x="4517246" y="4601483"/>
            <a:ext cx="0" cy="397800"/>
          </a:xfrm>
          <a:prstGeom prst="straightConnector1">
            <a:avLst/>
          </a:prstGeom>
          <a:noFill/>
          <a:ln cap="flat" cmpd="sng" w="12700">
            <a:solidFill>
              <a:schemeClr val="accent1"/>
            </a:solidFill>
            <a:prstDash val="solid"/>
            <a:round/>
            <a:headEnd len="sm" w="sm" type="none"/>
            <a:tailEnd len="med" w="med" type="triangle"/>
          </a:ln>
        </p:spPr>
      </p:cxnSp>
      <p:cxnSp>
        <p:nvCxnSpPr>
          <p:cNvPr id="402" name="Google Shape;402;p27"/>
          <p:cNvCxnSpPr>
            <a:stCxn id="400" idx="3"/>
            <a:endCxn id="391" idx="2"/>
          </p:cNvCxnSpPr>
          <p:nvPr/>
        </p:nvCxnSpPr>
        <p:spPr>
          <a:xfrm flipH="1" rot="10800000">
            <a:off x="5555824" y="4601558"/>
            <a:ext cx="2092800" cy="725100"/>
          </a:xfrm>
          <a:prstGeom prst="curvedConnector2">
            <a:avLst/>
          </a:prstGeom>
          <a:noFill/>
          <a:ln cap="flat" cmpd="sng" w="12700">
            <a:solidFill>
              <a:schemeClr val="accent1"/>
            </a:solidFill>
            <a:prstDash val="solid"/>
            <a:round/>
            <a:headEnd len="sm" w="sm" type="none"/>
            <a:tailEnd len="med" w="med" type="triangle"/>
          </a:ln>
        </p:spPr>
      </p:cxnSp>
      <p:cxnSp>
        <p:nvCxnSpPr>
          <p:cNvPr id="403" name="Google Shape;403;p27"/>
          <p:cNvCxnSpPr>
            <a:stCxn id="394" idx="2"/>
            <a:endCxn id="391" idx="2"/>
          </p:cNvCxnSpPr>
          <p:nvPr/>
        </p:nvCxnSpPr>
        <p:spPr>
          <a:xfrm flipH="1" rot="-5400000">
            <a:off x="4417850" y="1370734"/>
            <a:ext cx="336600" cy="6125100"/>
          </a:xfrm>
          <a:prstGeom prst="curvedConnector3">
            <a:avLst>
              <a:gd fmla="val 637416" name="adj1"/>
            </a:avLst>
          </a:prstGeom>
          <a:noFill/>
          <a:ln cap="flat" cmpd="sng" w="12700">
            <a:solidFill>
              <a:schemeClr val="accent1"/>
            </a:solidFill>
            <a:prstDash val="solid"/>
            <a:round/>
            <a:headEnd len="sm" w="sm" type="none"/>
            <a:tailEnd len="med" w="med" type="triangle"/>
          </a:ln>
        </p:spPr>
      </p:cxnSp>
      <p:cxnSp>
        <p:nvCxnSpPr>
          <p:cNvPr id="404" name="Google Shape;404;p27"/>
          <p:cNvCxnSpPr>
            <a:stCxn id="392" idx="2"/>
            <a:endCxn id="391" idx="2"/>
          </p:cNvCxnSpPr>
          <p:nvPr/>
        </p:nvCxnSpPr>
        <p:spPr>
          <a:xfrm rot="5400000">
            <a:off x="8977105" y="2936434"/>
            <a:ext cx="336600" cy="2993700"/>
          </a:xfrm>
          <a:prstGeom prst="curvedConnector3">
            <a:avLst>
              <a:gd fmla="val 315452" name="adj1"/>
            </a:avLst>
          </a:prstGeom>
          <a:noFill/>
          <a:ln cap="flat" cmpd="sng" w="12700">
            <a:solidFill>
              <a:schemeClr val="accent1"/>
            </a:solidFill>
            <a:prstDash val="solid"/>
            <a:round/>
            <a:headEnd len="sm" w="sm" type="none"/>
            <a:tailEnd len="med" w="med" type="triangle"/>
          </a:ln>
        </p:spPr>
      </p:cxnSp>
      <p:sp>
        <p:nvSpPr>
          <p:cNvPr id="405" name="Google Shape;405;p27"/>
          <p:cNvSpPr txBox="1"/>
          <p:nvPr/>
        </p:nvSpPr>
        <p:spPr>
          <a:xfrm>
            <a:off x="8952988" y="3577111"/>
            <a:ext cx="485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Arial"/>
              <a:ea typeface="Arial"/>
              <a:cs typeface="Arial"/>
              <a:sym typeface="Arial"/>
            </a:endParaRPr>
          </a:p>
        </p:txBody>
      </p:sp>
      <p:sp>
        <p:nvSpPr>
          <p:cNvPr id="406" name="Google Shape;406;p27"/>
          <p:cNvSpPr txBox="1"/>
          <p:nvPr/>
        </p:nvSpPr>
        <p:spPr>
          <a:xfrm>
            <a:off x="4274487" y="4601123"/>
            <a:ext cx="485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Arial"/>
              <a:ea typeface="Arial"/>
              <a:cs typeface="Arial"/>
              <a:sym typeface="Arial"/>
            </a:endParaRPr>
          </a:p>
        </p:txBody>
      </p:sp>
      <p:sp>
        <p:nvSpPr>
          <p:cNvPr id="407" name="Google Shape;407;p27"/>
          <p:cNvSpPr txBox="1"/>
          <p:nvPr/>
        </p:nvSpPr>
        <p:spPr>
          <a:xfrm>
            <a:off x="5893076" y="3558850"/>
            <a:ext cx="4555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408" name="Google Shape;408;p27"/>
          <p:cNvSpPr txBox="1"/>
          <p:nvPr/>
        </p:nvSpPr>
        <p:spPr>
          <a:xfrm>
            <a:off x="2728267" y="3578219"/>
            <a:ext cx="4555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409" name="Google Shape;409;p27"/>
          <p:cNvSpPr/>
          <p:nvPr/>
        </p:nvSpPr>
        <p:spPr>
          <a:xfrm>
            <a:off x="5904284" y="3025422"/>
            <a:ext cx="3602211" cy="1659462"/>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0" name="Google Shape;410;p27"/>
          <p:cNvSpPr txBox="1"/>
          <p:nvPr/>
        </p:nvSpPr>
        <p:spPr>
          <a:xfrm>
            <a:off x="9485919" y="2434174"/>
            <a:ext cx="179493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We need to be able to take decisions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8"/>
          <p:cNvSpPr/>
          <p:nvPr/>
        </p:nvSpPr>
        <p:spPr>
          <a:xfrm>
            <a:off x="1036320" y="1862666"/>
            <a:ext cx="9173760" cy="4560711"/>
          </a:xfrm>
          <a:prstGeom prst="rect">
            <a:avLst/>
          </a:prstGeom>
          <a:noFill/>
          <a:ln>
            <a:noFill/>
          </a:ln>
        </p:spPr>
        <p:txBody>
          <a:bodyPr anchorCtr="0" anchor="t" bIns="45000" lIns="45700" spcFirstLastPara="1" rIns="45700" wrap="square" tIns="45000">
            <a:noAutofit/>
          </a:bodyPr>
          <a:lstStyle/>
          <a:p>
            <a:pPr indent="-285120" lvl="0" marL="285840" marR="0" rtl="0" algn="l">
              <a:lnSpc>
                <a:spcPct val="100000"/>
              </a:lnSpc>
              <a:spcBef>
                <a:spcPts val="0"/>
              </a:spcBef>
              <a:spcAft>
                <a:spcPts val="0"/>
              </a:spcAft>
              <a:buClr>
                <a:srgbClr val="404040"/>
              </a:buClr>
              <a:buSzPts val="3200"/>
              <a:buFont typeface="Arial"/>
              <a:buChar char="•"/>
            </a:pPr>
            <a:r>
              <a:rPr b="0" i="0" lang="en-US" sz="3200" u="none" cap="none" strike="noStrike">
                <a:solidFill>
                  <a:srgbClr val="3F3F3F"/>
                </a:solidFill>
                <a:latin typeface="Arial"/>
                <a:ea typeface="Arial"/>
                <a:cs typeface="Arial"/>
                <a:sym typeface="Arial"/>
              </a:rPr>
              <a:t>Simple form</a:t>
            </a:r>
            <a:r>
              <a:rPr b="0" i="0" lang="en-US" sz="3200" u="none" cap="none" strike="noStrike">
                <a:solidFill>
                  <a:srgbClr val="404040"/>
                </a:solidFill>
                <a:latin typeface="Arial"/>
                <a:ea typeface="Arial"/>
                <a:cs typeface="Arial"/>
                <a:sym typeface="Arial"/>
              </a:rPr>
              <a:t> : </a:t>
            </a:r>
            <a:r>
              <a:rPr b="0" i="0" lang="en-US" sz="3200" u="none" cap="none" strike="noStrike">
                <a:solidFill>
                  <a:srgbClr val="FF0000"/>
                </a:solidFill>
                <a:latin typeface="Arial"/>
                <a:ea typeface="Arial"/>
                <a:cs typeface="Arial"/>
                <a:sym typeface="Arial"/>
              </a:rPr>
              <a:t>if</a:t>
            </a:r>
            <a:br>
              <a:rPr b="0" i="0" lang="en-US" sz="1800" u="none" cap="none" strike="noStrike">
                <a:solidFill>
                  <a:schemeClr val="dk1"/>
                </a:solidFill>
                <a:latin typeface="Arial"/>
                <a:ea typeface="Arial"/>
                <a:cs typeface="Arial"/>
                <a:sym typeface="Arial"/>
              </a:rPr>
            </a:br>
            <a:r>
              <a:rPr b="0" i="0" lang="en-US" sz="3200" u="none" cap="none" strike="noStrike">
                <a:solidFill>
                  <a:srgbClr val="FF0000"/>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if</a:t>
            </a:r>
            <a:r>
              <a:rPr b="0" i="0" lang="en-US" sz="2400" u="none" cap="none" strike="noStrike">
                <a:solidFill>
                  <a:srgbClr val="000000"/>
                </a:solidFill>
                <a:latin typeface="Arial"/>
                <a:ea typeface="Arial"/>
                <a:cs typeface="Arial"/>
                <a:sym typeface="Arial"/>
              </a:rPr>
              <a:t> </a:t>
            </a:r>
            <a:r>
              <a:rPr b="0" i="0" lang="en-US" sz="2400" u="none" cap="none" strike="noStrike">
                <a:solidFill>
                  <a:srgbClr val="3F3F3F"/>
                </a:solidFill>
                <a:latin typeface="Arial"/>
                <a:ea typeface="Arial"/>
                <a:cs typeface="Arial"/>
                <a:sym typeface="Arial"/>
              </a:rPr>
              <a:t>condition</a:t>
            </a:r>
            <a:r>
              <a:rPr b="0" i="0" lang="en-US" sz="2400" u="none" cap="none" strike="noStrike">
                <a:solidFill>
                  <a:srgbClr val="FF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7" marL="3201120" marR="0" rtl="0" algn="l">
              <a:lnSpc>
                <a:spcPct val="100000"/>
              </a:lnSpc>
              <a:spcBef>
                <a:spcPts val="0"/>
              </a:spcBef>
              <a:spcAft>
                <a:spcPts val="0"/>
              </a:spcAft>
              <a:buClr>
                <a:srgbClr val="000000"/>
              </a:buClr>
              <a:buSzPts val="2400"/>
              <a:buFont typeface="Arial"/>
              <a:buNone/>
            </a:pPr>
            <a:r>
              <a:rPr b="0" i="0" lang="en-US" sz="2400" u="none" cap="none" strike="noStrike">
                <a:solidFill>
                  <a:srgbClr val="3F3F3F"/>
                </a:solidFill>
                <a:latin typeface="Arial"/>
                <a:ea typeface="Arial"/>
                <a:cs typeface="Arial"/>
                <a:sym typeface="Arial"/>
              </a:rPr>
              <a:t>do something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a:p>
            <a:pPr indent="-285120" lvl="0" marL="285840" marR="0" rtl="0" algn="l">
              <a:lnSpc>
                <a:spcPct val="100000"/>
              </a:lnSpc>
              <a:spcBef>
                <a:spcPts val="0"/>
              </a:spcBef>
              <a:spcAft>
                <a:spcPts val="0"/>
              </a:spcAft>
              <a:buClr>
                <a:srgbClr val="404040"/>
              </a:buClr>
              <a:buSzPts val="3200"/>
              <a:buFont typeface="Arial"/>
              <a:buChar char="•"/>
            </a:pPr>
            <a:r>
              <a:rPr b="0" i="0" lang="en-US" sz="3200" u="none" cap="none" strike="noStrike">
                <a:solidFill>
                  <a:srgbClr val="404040"/>
                </a:solidFill>
                <a:latin typeface="Arial"/>
                <a:ea typeface="Arial"/>
                <a:cs typeface="Arial"/>
                <a:sym typeface="Arial"/>
              </a:rPr>
              <a:t>Complete form : </a:t>
            </a:r>
            <a:r>
              <a:rPr b="0" i="0" lang="en-US" sz="3200" u="none" cap="none" strike="noStrike">
                <a:solidFill>
                  <a:srgbClr val="FF0000"/>
                </a:solidFill>
                <a:latin typeface="Arial"/>
                <a:ea typeface="Arial"/>
                <a:cs typeface="Arial"/>
                <a:sym typeface="Arial"/>
              </a:rPr>
              <a:t>if</a:t>
            </a:r>
            <a:r>
              <a:rPr b="0" i="0" lang="en-US" sz="3200" u="none" cap="none" strike="noStrike">
                <a:solidFill>
                  <a:srgbClr val="000000"/>
                </a:solidFill>
                <a:latin typeface="Arial"/>
                <a:ea typeface="Arial"/>
                <a:cs typeface="Arial"/>
                <a:sym typeface="Arial"/>
              </a:rPr>
              <a:t>, </a:t>
            </a:r>
            <a:r>
              <a:rPr b="0" i="0" lang="en-US" sz="3200" u="none" cap="none" strike="noStrike">
                <a:solidFill>
                  <a:srgbClr val="FF0000"/>
                </a:solidFill>
                <a:latin typeface="Arial"/>
                <a:ea typeface="Arial"/>
                <a:cs typeface="Arial"/>
                <a:sym typeface="Arial"/>
              </a:rPr>
              <a:t>elif </a:t>
            </a:r>
            <a:r>
              <a:rPr b="0" i="0" lang="en-US" sz="3200" u="none" cap="none" strike="noStrike">
                <a:solidFill>
                  <a:srgbClr val="404040"/>
                </a:solidFill>
                <a:latin typeface="Arial"/>
                <a:ea typeface="Arial"/>
                <a:cs typeface="Arial"/>
                <a:sym typeface="Arial"/>
              </a:rPr>
              <a:t>and</a:t>
            </a:r>
            <a:r>
              <a:rPr b="0" i="0" lang="en-US" sz="3200" u="none" cap="none" strike="noStrike">
                <a:solidFill>
                  <a:srgbClr val="000000"/>
                </a:solidFill>
                <a:latin typeface="Arial"/>
                <a:ea typeface="Arial"/>
                <a:cs typeface="Arial"/>
                <a:sym typeface="Arial"/>
              </a:rPr>
              <a:t> </a:t>
            </a:r>
            <a:r>
              <a:rPr b="0" i="0" lang="en-US" sz="3200" u="none" cap="none" strike="noStrike">
                <a:solidFill>
                  <a:srgbClr val="FF0000"/>
                </a:solidFill>
                <a:latin typeface="Arial"/>
                <a:ea typeface="Arial"/>
                <a:cs typeface="Arial"/>
                <a:sym typeface="Arial"/>
              </a:rPr>
              <a:t>else</a:t>
            </a:r>
            <a:endParaRPr b="0" i="0" sz="32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if</a:t>
            </a:r>
            <a:r>
              <a:rPr b="0" i="0" lang="en-US" sz="2400" u="none" cap="none" strike="noStrike">
                <a:solidFill>
                  <a:srgbClr val="404040"/>
                </a:solidFill>
                <a:latin typeface="Arial"/>
                <a:ea typeface="Arial"/>
                <a:cs typeface="Arial"/>
                <a:sym typeface="Arial"/>
              </a:rPr>
              <a:t> condition</a:t>
            </a:r>
            <a:r>
              <a:rPr b="0" i="0" lang="en-US" sz="2400" u="none" cap="none" strike="noStrike">
                <a:solidFill>
                  <a:srgbClr val="FF0000"/>
                </a:solidFill>
                <a:latin typeface="Arial"/>
                <a:ea typeface="Arial"/>
                <a:cs typeface="Arial"/>
                <a:sym typeface="Arial"/>
              </a:rPr>
              <a:t>:</a:t>
            </a:r>
            <a:endParaRPr b="0" i="0" sz="2400" u="none" cap="none" strike="noStrike">
              <a:solidFill>
                <a:srgbClr val="FF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rgbClr val="404040"/>
                </a:solidFill>
                <a:latin typeface="Arial"/>
                <a:ea typeface="Arial"/>
                <a:cs typeface="Arial"/>
                <a:sym typeface="Arial"/>
              </a:rPr>
              <a:t>				do something</a:t>
            </a:r>
            <a:endParaRPr b="0"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rgbClr val="404040"/>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elif</a:t>
            </a:r>
            <a:r>
              <a:rPr b="0" i="0" lang="en-US" sz="2400" u="none" cap="none" strike="noStrike">
                <a:solidFill>
                  <a:srgbClr val="404040"/>
                </a:solidFill>
                <a:latin typeface="Arial"/>
                <a:ea typeface="Arial"/>
                <a:cs typeface="Arial"/>
                <a:sym typeface="Arial"/>
              </a:rPr>
              <a:t> other condition</a:t>
            </a:r>
            <a:r>
              <a:rPr b="0" i="0" lang="en-US" sz="2400" u="none" cap="none" strike="noStrike">
                <a:solidFill>
                  <a:srgbClr val="FF0000"/>
                </a:solidFill>
                <a:latin typeface="Arial"/>
                <a:ea typeface="Arial"/>
                <a:cs typeface="Arial"/>
                <a:sym typeface="Arial"/>
              </a:rPr>
              <a:t>:</a:t>
            </a:r>
            <a:endParaRPr b="0" i="0" sz="2400" u="none" cap="none" strike="noStrike">
              <a:solidFill>
                <a:srgbClr val="FF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rgbClr val="404040"/>
                </a:solidFill>
                <a:latin typeface="Arial"/>
                <a:ea typeface="Arial"/>
                <a:cs typeface="Arial"/>
                <a:sym typeface="Arial"/>
              </a:rPr>
              <a:t>				do something else</a:t>
            </a:r>
            <a:endParaRPr b="0"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rgbClr val="404040"/>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else:</a:t>
            </a:r>
            <a:br>
              <a:rPr b="0" i="0" lang="en-US" sz="2400" u="none" cap="none" strike="noStrike">
                <a:solidFill>
                  <a:schemeClr val="dk1"/>
                </a:solidFill>
                <a:latin typeface="Arial"/>
                <a:ea typeface="Arial"/>
                <a:cs typeface="Arial"/>
                <a:sym typeface="Arial"/>
              </a:rPr>
            </a:br>
            <a:r>
              <a:rPr b="0" i="0" lang="en-US" sz="2400" u="none" cap="none" strike="noStrike">
                <a:solidFill>
                  <a:srgbClr val="404040"/>
                </a:solidFill>
                <a:latin typeface="Arial"/>
                <a:ea typeface="Arial"/>
                <a:cs typeface="Arial"/>
                <a:sym typeface="Arial"/>
              </a:rPr>
              <a:t>				do something else</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416" name="Google Shape;416;p2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How to do that in Python?</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animEffect filter="fade" transition="in">
                                      <p:cBhvr>
                                        <p:cTn dur="500"/>
                                        <p:tgtEl>
                                          <p:spTgt spid="4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1" st="1"/>
                                            </p:txEl>
                                          </p:spTgt>
                                        </p:tgtEl>
                                        <p:attrNameLst>
                                          <p:attrName>style.visibility</p:attrName>
                                        </p:attrNameLst>
                                      </p:cBhvr>
                                      <p:to>
                                        <p:strVal val="visible"/>
                                      </p:to>
                                    </p:set>
                                    <p:animEffect filter="fade" transition="in">
                                      <p:cBhvr>
                                        <p:cTn dur="500"/>
                                        <p:tgtEl>
                                          <p:spTgt spid="4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2" st="2"/>
                                            </p:txEl>
                                          </p:spTgt>
                                        </p:tgtEl>
                                        <p:attrNameLst>
                                          <p:attrName>style.visibility</p:attrName>
                                        </p:attrNameLst>
                                      </p:cBhvr>
                                      <p:to>
                                        <p:strVal val="visible"/>
                                      </p:to>
                                    </p:set>
                                    <p:animEffect filter="fade" transition="in">
                                      <p:cBhvr>
                                        <p:cTn dur="500"/>
                                        <p:tgtEl>
                                          <p:spTgt spid="4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3" st="3"/>
                                            </p:txEl>
                                          </p:spTgt>
                                        </p:tgtEl>
                                        <p:attrNameLst>
                                          <p:attrName>style.visibility</p:attrName>
                                        </p:attrNameLst>
                                      </p:cBhvr>
                                      <p:to>
                                        <p:strVal val="visible"/>
                                      </p:to>
                                    </p:set>
                                    <p:animEffect filter="fade" transition="in">
                                      <p:cBhvr>
                                        <p:cTn dur="500"/>
                                        <p:tgtEl>
                                          <p:spTgt spid="4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4" st="4"/>
                                            </p:txEl>
                                          </p:spTgt>
                                        </p:tgtEl>
                                        <p:attrNameLst>
                                          <p:attrName>style.visibility</p:attrName>
                                        </p:attrNameLst>
                                      </p:cBhvr>
                                      <p:to>
                                        <p:strVal val="visible"/>
                                      </p:to>
                                    </p:set>
                                    <p:animEffect filter="fade" transition="in">
                                      <p:cBhvr>
                                        <p:cTn dur="500"/>
                                        <p:tgtEl>
                                          <p:spTgt spid="4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5" st="5"/>
                                            </p:txEl>
                                          </p:spTgt>
                                        </p:tgtEl>
                                        <p:attrNameLst>
                                          <p:attrName>style.visibility</p:attrName>
                                        </p:attrNameLst>
                                      </p:cBhvr>
                                      <p:to>
                                        <p:strVal val="visible"/>
                                      </p:to>
                                    </p:set>
                                    <p:animEffect filter="fade" transition="in">
                                      <p:cBhvr>
                                        <p:cTn dur="500"/>
                                        <p:tgtEl>
                                          <p:spTgt spid="4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6" st="6"/>
                                            </p:txEl>
                                          </p:spTgt>
                                        </p:tgtEl>
                                        <p:attrNameLst>
                                          <p:attrName>style.visibility</p:attrName>
                                        </p:attrNameLst>
                                      </p:cBhvr>
                                      <p:to>
                                        <p:strVal val="visible"/>
                                      </p:to>
                                    </p:set>
                                    <p:animEffect filter="fade" transition="in">
                                      <p:cBhvr>
                                        <p:cTn dur="500"/>
                                        <p:tgtEl>
                                          <p:spTgt spid="4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7" st="7"/>
                                            </p:txEl>
                                          </p:spTgt>
                                        </p:tgtEl>
                                        <p:attrNameLst>
                                          <p:attrName>style.visibility</p:attrName>
                                        </p:attrNameLst>
                                      </p:cBhvr>
                                      <p:to>
                                        <p:strVal val="visible"/>
                                      </p:to>
                                    </p:set>
                                    <p:animEffect filter="fade" transition="in">
                                      <p:cBhvr>
                                        <p:cTn dur="500"/>
                                        <p:tgtEl>
                                          <p:spTgt spid="4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8" st="8"/>
                                            </p:txEl>
                                          </p:spTgt>
                                        </p:tgtEl>
                                        <p:attrNameLst>
                                          <p:attrName>style.visibility</p:attrName>
                                        </p:attrNameLst>
                                      </p:cBhvr>
                                      <p:to>
                                        <p:strVal val="visible"/>
                                      </p:to>
                                    </p:set>
                                    <p:animEffect filter="fade" transition="in">
                                      <p:cBhvr>
                                        <p:cTn dur="500"/>
                                        <p:tgtEl>
                                          <p:spTgt spid="4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9" st="9"/>
                                            </p:txEl>
                                          </p:spTgt>
                                        </p:tgtEl>
                                        <p:attrNameLst>
                                          <p:attrName>style.visibility</p:attrName>
                                        </p:attrNameLst>
                                      </p:cBhvr>
                                      <p:to>
                                        <p:strVal val="visible"/>
                                      </p:to>
                                    </p:set>
                                    <p:animEffect filter="fade" transition="in">
                                      <p:cBhvr>
                                        <p:cTn dur="500"/>
                                        <p:tgtEl>
                                          <p:spTgt spid="41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9"/>
          <p:cNvSpPr txBox="1"/>
          <p:nvPr/>
        </p:nvSpPr>
        <p:spPr>
          <a:xfrm>
            <a:off x="1981200" y="2082600"/>
            <a:ext cx="8229240" cy="4343760"/>
          </a:xfrm>
          <a:prstGeom prst="rect">
            <a:avLst/>
          </a:prstGeom>
          <a:noFill/>
          <a:ln>
            <a:noFill/>
          </a:ln>
        </p:spPr>
        <p:txBody>
          <a:bodyPr anchorCtr="0" anchor="t" bIns="45000" lIns="45700" spcFirstLastPara="1" rIns="457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2" name="Google Shape;422;p29"/>
          <p:cNvSpPr txBox="1"/>
          <p:nvPr/>
        </p:nvSpPr>
        <p:spPr>
          <a:xfrm>
            <a:off x="1097274" y="2185725"/>
            <a:ext cx="10058400" cy="19380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3F3F3F"/>
                </a:solidFill>
                <a:latin typeface="Arial"/>
                <a:ea typeface="Arial"/>
                <a:cs typeface="Arial"/>
                <a:sym typeface="Arial"/>
              </a:rPr>
              <a:t>In Python the only way to see if a line of code is in or out of an “if” condition is with indentations. So be very careful with them.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23" name="Google Shape;423;p29"/>
          <p:cNvPicPr preferRelativeResize="0"/>
          <p:nvPr/>
        </p:nvPicPr>
        <p:blipFill rotWithShape="1">
          <a:blip r:embed="rId3">
            <a:alphaModFix/>
          </a:blip>
          <a:srcRect b="0" l="0" r="0" t="0"/>
          <a:stretch/>
        </p:blipFill>
        <p:spPr>
          <a:xfrm>
            <a:off x="3370260" y="3155760"/>
            <a:ext cx="5451120" cy="3270600"/>
          </a:xfrm>
          <a:prstGeom prst="rect">
            <a:avLst/>
          </a:prstGeom>
          <a:noFill/>
          <a:ln>
            <a:noFill/>
          </a:ln>
        </p:spPr>
      </p:pic>
      <p:sp>
        <p:nvSpPr>
          <p:cNvPr id="424" name="Google Shape;424;p2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Code Blocks</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0"/>
          <p:cNvSpPr txBox="1"/>
          <p:nvPr/>
        </p:nvSpPr>
        <p:spPr>
          <a:xfrm>
            <a:off x="1214605" y="2226315"/>
            <a:ext cx="8229600" cy="29538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temperature = 120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if temperature &lt; 180: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print(“increase the power”)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else: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print(“lower the power”)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print(“The program is done”)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3F3F3F"/>
                </a:solidFill>
                <a:latin typeface="Arial"/>
                <a:ea typeface="Arial"/>
                <a:cs typeface="Arial"/>
                <a:sym typeface="Arial"/>
              </a:rPr>
              <a:t>What is going to be printed by this program? </a:t>
            </a:r>
            <a:endParaRPr b="0" i="0" sz="1400" u="none" cap="none" strike="noStrike">
              <a:solidFill>
                <a:srgbClr val="000000"/>
              </a:solidFill>
              <a:latin typeface="Arial"/>
              <a:ea typeface="Arial"/>
              <a:cs typeface="Arial"/>
              <a:sym typeface="Arial"/>
            </a:endParaRPr>
          </a:p>
        </p:txBody>
      </p:sp>
      <p:sp>
        <p:nvSpPr>
          <p:cNvPr id="430" name="Google Shape;430;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Example 1</a:t>
            </a:r>
            <a:endParaRPr>
              <a:latin typeface="Arial"/>
              <a:ea typeface="Arial"/>
              <a:cs typeface="Arial"/>
              <a:sym typeface="Arial"/>
            </a:endParaRPr>
          </a:p>
        </p:txBody>
      </p:sp>
      <p:sp>
        <p:nvSpPr>
          <p:cNvPr id="431" name="Google Shape;431;p30"/>
          <p:cNvSpPr txBox="1"/>
          <p:nvPr/>
        </p:nvSpPr>
        <p:spPr>
          <a:xfrm>
            <a:off x="7085845" y="2226314"/>
            <a:ext cx="28014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Arial"/>
                <a:ea typeface="Arial"/>
                <a:cs typeface="Arial"/>
                <a:sym typeface="Arial"/>
              </a:rPr>
              <a:t>Output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increase the power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The program is done</a:t>
            </a:r>
            <a:endParaRPr b="0" i="0" sz="1800" u="sng"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Example 2</a:t>
            </a:r>
            <a:endParaRPr>
              <a:latin typeface="Arial"/>
              <a:ea typeface="Arial"/>
              <a:cs typeface="Arial"/>
              <a:sym typeface="Arial"/>
            </a:endParaRPr>
          </a:p>
        </p:txBody>
      </p:sp>
      <p:sp>
        <p:nvSpPr>
          <p:cNvPr id="437" name="Google Shape;437;p31"/>
          <p:cNvSpPr txBox="1"/>
          <p:nvPr/>
        </p:nvSpPr>
        <p:spPr>
          <a:xfrm>
            <a:off x="1097280" y="2226315"/>
            <a:ext cx="8229600" cy="26769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trees = 50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if trees &gt; 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print(“forest”)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else: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print(“not a forest”)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3F3F3F"/>
                </a:solidFill>
                <a:latin typeface="Arial"/>
                <a:ea typeface="Arial"/>
                <a:cs typeface="Arial"/>
                <a:sym typeface="Arial"/>
              </a:rPr>
              <a:t>What is going to be printed by this program?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152657515b3_2_14"/>
          <p:cNvSpPr txBox="1"/>
          <p:nvPr>
            <p:ph idx="1" type="body"/>
          </p:nvPr>
        </p:nvSpPr>
        <p:spPr>
          <a:xfrm>
            <a:off x="2057080" y="1992084"/>
            <a:ext cx="10058400" cy="40233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US" sz="3000">
                <a:latin typeface="Arial"/>
                <a:ea typeface="Arial"/>
                <a:cs typeface="Arial"/>
                <a:sym typeface="Arial"/>
              </a:rPr>
              <a:t>Example:</a:t>
            </a:r>
            <a:endParaRPr sz="3000">
              <a:latin typeface="Arial"/>
              <a:ea typeface="Arial"/>
              <a:cs typeface="Arial"/>
              <a:sym typeface="Arial"/>
            </a:endParaRPr>
          </a:p>
          <a:p>
            <a:pPr indent="0" lvl="0" marL="0" rtl="0" algn="l">
              <a:lnSpc>
                <a:spcPct val="90000"/>
              </a:lnSpc>
              <a:spcBef>
                <a:spcPts val="1200"/>
              </a:spcBef>
              <a:spcAft>
                <a:spcPts val="0"/>
              </a:spcAft>
              <a:buSzPts val="1800"/>
              <a:buNone/>
            </a:pPr>
            <a:r>
              <a:rPr lang="en-US" sz="3000">
                <a:latin typeface="Arial"/>
                <a:ea typeface="Arial"/>
                <a:cs typeface="Arial"/>
                <a:sym typeface="Arial"/>
              </a:rPr>
              <a:t>myage = </a:t>
            </a:r>
            <a:r>
              <a:rPr b="1" lang="en-US" sz="3000">
                <a:latin typeface="Arial"/>
                <a:ea typeface="Arial"/>
                <a:cs typeface="Arial"/>
                <a:sym typeface="Arial"/>
              </a:rPr>
              <a:t>input(</a:t>
            </a:r>
            <a:r>
              <a:rPr lang="en-US" sz="3000">
                <a:latin typeface="Arial"/>
                <a:ea typeface="Arial"/>
                <a:cs typeface="Arial"/>
                <a:sym typeface="Arial"/>
              </a:rPr>
              <a:t>“What is your age? ”</a:t>
            </a:r>
            <a:r>
              <a:rPr b="1" lang="en-US" sz="3000">
                <a:latin typeface="Arial"/>
                <a:ea typeface="Arial"/>
                <a:cs typeface="Arial"/>
                <a:sym typeface="Arial"/>
              </a:rPr>
              <a:t>)</a:t>
            </a:r>
            <a:endParaRPr b="1" sz="3000">
              <a:latin typeface="Arial"/>
              <a:ea typeface="Arial"/>
              <a:cs typeface="Arial"/>
              <a:sym typeface="Arial"/>
            </a:endParaRPr>
          </a:p>
        </p:txBody>
      </p:sp>
      <p:sp>
        <p:nvSpPr>
          <p:cNvPr id="444" name="Google Shape;444;g152657515b3_2_14"/>
          <p:cNvSpPr txBox="1"/>
          <p:nvPr>
            <p:ph type="title"/>
          </p:nvPr>
        </p:nvSpPr>
        <p:spPr>
          <a:xfrm>
            <a:off x="1066805" y="307928"/>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800"/>
              <a:buNone/>
            </a:pPr>
            <a:r>
              <a:rPr lang="en-US">
                <a:latin typeface="Arial"/>
                <a:ea typeface="Arial"/>
                <a:cs typeface="Arial"/>
                <a:sym typeface="Arial"/>
              </a:rPr>
              <a:t>The input() function</a:t>
            </a:r>
            <a:endParaRPr>
              <a:latin typeface="Arial"/>
              <a:ea typeface="Arial"/>
              <a:cs typeface="Arial"/>
              <a:sym typeface="Arial"/>
            </a:endParaRPr>
          </a:p>
        </p:txBody>
      </p:sp>
      <p:cxnSp>
        <p:nvCxnSpPr>
          <p:cNvPr id="445" name="Google Shape;445;g152657515b3_2_14"/>
          <p:cNvCxnSpPr/>
          <p:nvPr/>
        </p:nvCxnSpPr>
        <p:spPr>
          <a:xfrm flipH="1">
            <a:off x="2046325" y="3371700"/>
            <a:ext cx="607800" cy="1077000"/>
          </a:xfrm>
          <a:prstGeom prst="straightConnector1">
            <a:avLst/>
          </a:prstGeom>
          <a:noFill/>
          <a:ln cap="flat" cmpd="sng" w="9525">
            <a:solidFill>
              <a:schemeClr val="dk2"/>
            </a:solidFill>
            <a:prstDash val="solid"/>
            <a:round/>
            <a:headEnd len="sm" w="sm" type="none"/>
            <a:tailEnd len="med" w="med" type="triangle"/>
          </a:ln>
        </p:spPr>
      </p:cxnSp>
      <p:cxnSp>
        <p:nvCxnSpPr>
          <p:cNvPr id="446" name="Google Shape;446;g152657515b3_2_14"/>
          <p:cNvCxnSpPr/>
          <p:nvPr/>
        </p:nvCxnSpPr>
        <p:spPr>
          <a:xfrm>
            <a:off x="6333800" y="3309450"/>
            <a:ext cx="686400" cy="879000"/>
          </a:xfrm>
          <a:prstGeom prst="straightConnector1">
            <a:avLst/>
          </a:prstGeom>
          <a:noFill/>
          <a:ln cap="flat" cmpd="sng" w="9525">
            <a:solidFill>
              <a:schemeClr val="dk2"/>
            </a:solidFill>
            <a:prstDash val="solid"/>
            <a:round/>
            <a:headEnd len="sm" w="sm" type="none"/>
            <a:tailEnd len="med" w="med" type="triangle"/>
          </a:ln>
        </p:spPr>
      </p:cxnSp>
      <p:sp>
        <p:nvSpPr>
          <p:cNvPr id="447" name="Google Shape;447;g152657515b3_2_14"/>
          <p:cNvSpPr txBox="1"/>
          <p:nvPr/>
        </p:nvSpPr>
        <p:spPr>
          <a:xfrm>
            <a:off x="1148925" y="4418550"/>
            <a:ext cx="3897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variable in which your answer is stored as a string</a:t>
            </a:r>
            <a:endParaRPr b="0" i="0" sz="2000" u="none" cap="none" strike="noStrike">
              <a:solidFill>
                <a:srgbClr val="000000"/>
              </a:solidFill>
              <a:latin typeface="Arial"/>
              <a:ea typeface="Arial"/>
              <a:cs typeface="Arial"/>
              <a:sym typeface="Arial"/>
            </a:endParaRPr>
          </a:p>
        </p:txBody>
      </p:sp>
      <p:sp>
        <p:nvSpPr>
          <p:cNvPr id="448" name="Google Shape;448;g152657515b3_2_14"/>
          <p:cNvSpPr txBox="1"/>
          <p:nvPr/>
        </p:nvSpPr>
        <p:spPr>
          <a:xfrm>
            <a:off x="6087100" y="4264650"/>
            <a:ext cx="38976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the prompt which python will show you, to which you type your answer</a:t>
            </a:r>
            <a:endParaRPr b="0" i="0" sz="2000" u="none" cap="none" strike="noStrike">
              <a:solidFill>
                <a:srgbClr val="000000"/>
              </a:solidFill>
              <a:latin typeface="Arial"/>
              <a:ea typeface="Arial"/>
              <a:cs typeface="Arial"/>
              <a:sym typeface="Arial"/>
            </a:endParaRPr>
          </a:p>
        </p:txBody>
      </p:sp>
      <p:sp>
        <p:nvSpPr>
          <p:cNvPr id="449" name="Google Shape;449;g152657515b3_2_14"/>
          <p:cNvSpPr txBox="1"/>
          <p:nvPr/>
        </p:nvSpPr>
        <p:spPr>
          <a:xfrm>
            <a:off x="289875" y="5439450"/>
            <a:ext cx="115902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This is an INBUILT function, meaning that the Python developers defined it for you. We will learn how to define and use our own, custom functions later on!</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2"/>
          <p:cNvSpPr txBox="1"/>
          <p:nvPr/>
        </p:nvSpPr>
        <p:spPr>
          <a:xfrm>
            <a:off x="1021080" y="1432558"/>
            <a:ext cx="8321100" cy="5447400"/>
          </a:xfrm>
          <a:prstGeom prst="rect">
            <a:avLst/>
          </a:prstGeom>
          <a:noFill/>
          <a:ln>
            <a:noFill/>
          </a:ln>
        </p:spPr>
        <p:txBody>
          <a:bodyPr anchorCtr="0" anchor="t" bIns="45000" lIns="90000" spcFirstLastPara="1" rIns="90000" wrap="square" tIns="45000">
            <a:spAutoFit/>
          </a:bodyPr>
          <a:lstStyle/>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Arial"/>
                <a:ea typeface="Arial"/>
                <a:cs typeface="Arial"/>
                <a:sym typeface="Arial"/>
              </a:rPr>
              <a:t>What is programming?</a:t>
            </a:r>
            <a:endParaRPr b="0" i="0" sz="24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Arial"/>
                <a:ea typeface="Arial"/>
                <a:cs typeface="Arial"/>
                <a:sym typeface="Arial"/>
              </a:rPr>
              <a:t>What is an algorithm?</a:t>
            </a:r>
            <a:endParaRPr b="0" i="0" sz="24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Arial"/>
                <a:ea typeface="Arial"/>
                <a:cs typeface="Arial"/>
                <a:sym typeface="Arial"/>
              </a:rPr>
              <a:t>What language do computer “speak”?</a:t>
            </a:r>
            <a:endParaRPr b="0" i="0" sz="24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Arial"/>
                <a:ea typeface="Arial"/>
                <a:cs typeface="Arial"/>
                <a:sym typeface="Arial"/>
              </a:rPr>
              <a:t>How can we still communicate with them?</a:t>
            </a:r>
            <a:endParaRPr b="0" i="0" sz="24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Arial"/>
                <a:ea typeface="Arial"/>
                <a:cs typeface="Arial"/>
                <a:sym typeface="Arial"/>
              </a:rPr>
              <a:t>What is a variable?</a:t>
            </a:r>
            <a:endParaRPr b="0" i="0" sz="24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Arial"/>
                <a:ea typeface="Arial"/>
                <a:cs typeface="Arial"/>
                <a:sym typeface="Arial"/>
              </a:rPr>
              <a:t>What types of data can a variable contain?</a:t>
            </a:r>
            <a:endParaRPr b="0" i="0" sz="24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Arial"/>
                <a:ea typeface="Arial"/>
                <a:cs typeface="Arial"/>
                <a:sym typeface="Arial"/>
              </a:rPr>
              <a:t>Does indentation matter in Python?</a:t>
            </a:r>
            <a:endParaRPr b="0" i="0" sz="2400" u="none" cap="none" strike="noStrike">
              <a:solidFill>
                <a:srgbClr val="3F3F3F"/>
              </a:solidFill>
              <a:latin typeface="Arial"/>
              <a:ea typeface="Arial"/>
              <a:cs typeface="Arial"/>
              <a:sym typeface="Arial"/>
            </a:endParaRPr>
          </a:p>
          <a:p>
            <a:pPr indent="-342900" lvl="0" marL="342900" marR="0" rtl="0" algn="l">
              <a:lnSpc>
                <a:spcPct val="150000"/>
              </a:lnSpc>
              <a:spcBef>
                <a:spcPts val="0"/>
              </a:spcBef>
              <a:spcAft>
                <a:spcPts val="0"/>
              </a:spcAft>
              <a:buClr>
                <a:srgbClr val="3F3F3F"/>
              </a:buClr>
              <a:buSzPts val="2400"/>
              <a:buFont typeface="Arial"/>
              <a:buChar char="•"/>
            </a:pPr>
            <a:r>
              <a:rPr b="0" i="0" lang="en-US" sz="2400" u="none" cap="none" strike="noStrike">
                <a:solidFill>
                  <a:srgbClr val="3F3F3F"/>
                </a:solidFill>
                <a:latin typeface="Arial"/>
                <a:ea typeface="Arial"/>
                <a:cs typeface="Arial"/>
                <a:sym typeface="Arial"/>
              </a:rPr>
              <a:t>What is a conditional statement?</a:t>
            </a:r>
            <a:endParaRPr b="0" i="0" sz="2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300"/>
              <a:buFont typeface="Arial"/>
              <a:buNone/>
            </a:pPr>
            <a:r>
              <a:t/>
            </a:r>
            <a:endParaRPr b="0" i="0" sz="2400" u="none" cap="none" strike="noStrike">
              <a:solidFill>
                <a:srgbClr val="3F3F3F"/>
              </a:solidFill>
              <a:latin typeface="Arial"/>
              <a:ea typeface="Arial"/>
              <a:cs typeface="Arial"/>
              <a:sym typeface="Arial"/>
            </a:endParaRPr>
          </a:p>
        </p:txBody>
      </p:sp>
      <p:sp>
        <p:nvSpPr>
          <p:cNvPr id="455" name="Google Shape;455;p3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sz="4200">
                <a:latin typeface="Arial"/>
                <a:ea typeface="Arial"/>
                <a:cs typeface="Arial"/>
                <a:sym typeface="Arial"/>
              </a:rPr>
              <a:t>Recap: What have we learned so far?</a:t>
            </a:r>
            <a:endParaRPr sz="42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7"/>
          <p:cNvSpPr txBox="1"/>
          <p:nvPr>
            <p:ph type="title"/>
          </p:nvPr>
        </p:nvSpPr>
        <p:spPr>
          <a:xfrm>
            <a:off x="998600" y="2014100"/>
            <a:ext cx="10596000" cy="14883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sz="5000">
                <a:latin typeface="Arial"/>
                <a:ea typeface="Arial"/>
                <a:cs typeface="Arial"/>
                <a:sym typeface="Arial"/>
              </a:rPr>
              <a:t>But what exactly is programming?</a:t>
            </a:r>
            <a:endParaRPr sz="50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4"/>
          <p:cNvSpPr/>
          <p:nvPr/>
        </p:nvSpPr>
        <p:spPr>
          <a:xfrm>
            <a:off x="2012040" y="2019300"/>
            <a:ext cx="8228880" cy="4343400"/>
          </a:xfrm>
          <a:prstGeom prst="rect">
            <a:avLst/>
          </a:prstGeom>
          <a:noFill/>
          <a:ln>
            <a:noFill/>
          </a:ln>
        </p:spPr>
        <p:txBody>
          <a:bodyPr anchorCtr="0" anchor="t" bIns="45000" lIns="45700" spcFirstLastPara="1" rIns="45700" wrap="square" tIns="45000">
            <a:no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rgbClr val="404040"/>
                </a:solidFill>
                <a:latin typeface="Arial"/>
                <a:ea typeface="Arial"/>
                <a:cs typeface="Arial"/>
                <a:sym typeface="Arial"/>
              </a:rPr>
              <a:t>Basic Operators: </a:t>
            </a:r>
            <a:r>
              <a:rPr b="0" i="0" lang="en-US" sz="2400" u="none" cap="none" strike="noStrike">
                <a:solidFill>
                  <a:srgbClr val="FF0000"/>
                </a:solidFill>
                <a:latin typeface="Arial"/>
                <a:ea typeface="Arial"/>
                <a:cs typeface="Arial"/>
                <a:sym typeface="Arial"/>
              </a:rPr>
              <a:t>+ </a:t>
            </a:r>
            <a:r>
              <a:rPr b="0" i="0" lang="en-US" sz="2400" u="none" cap="none" strike="noStrike">
                <a:solidFill>
                  <a:srgbClr val="404040"/>
                </a:solidFill>
                <a:latin typeface="Arial"/>
                <a:ea typeface="Arial"/>
                <a:cs typeface="Arial"/>
                <a:sym typeface="Arial"/>
              </a:rPr>
              <a:t>,</a:t>
            </a:r>
            <a:r>
              <a:rPr b="0" i="0" lang="en-US" sz="2400" u="none" cap="none" strike="noStrike">
                <a:solidFill>
                  <a:srgbClr val="FF0000"/>
                </a:solidFill>
                <a:latin typeface="Arial"/>
                <a:ea typeface="Arial"/>
                <a:cs typeface="Arial"/>
                <a:sym typeface="Arial"/>
              </a:rPr>
              <a:t> - </a:t>
            </a:r>
            <a:r>
              <a:rPr b="0" i="0" lang="en-US" sz="2400" u="none" cap="none" strike="noStrike">
                <a:solidFill>
                  <a:srgbClr val="404040"/>
                </a:solidFill>
                <a:latin typeface="Arial"/>
                <a:ea typeface="Arial"/>
                <a:cs typeface="Arial"/>
                <a:sym typeface="Arial"/>
              </a:rPr>
              <a:t>,</a:t>
            </a:r>
            <a:r>
              <a:rPr b="0" i="0" lang="en-US" sz="2400" u="none" cap="none" strike="noStrike">
                <a:solidFill>
                  <a:srgbClr val="FF0000"/>
                </a:solidFill>
                <a:latin typeface="Arial"/>
                <a:ea typeface="Arial"/>
                <a:cs typeface="Arial"/>
                <a:sym typeface="Arial"/>
              </a:rPr>
              <a:t> / </a:t>
            </a:r>
            <a:r>
              <a:rPr b="0" i="0" lang="en-US" sz="2400" u="none" cap="none" strike="noStrike">
                <a:solidFill>
                  <a:srgbClr val="404040"/>
                </a:solidFill>
                <a:latin typeface="Arial"/>
                <a:ea typeface="Arial"/>
                <a:cs typeface="Arial"/>
                <a:sym typeface="Arial"/>
              </a:rPr>
              <a:t>,</a:t>
            </a:r>
            <a:r>
              <a:rPr b="0" i="0" lang="en-US" sz="2400" u="none" cap="none" strike="noStrike">
                <a:solidFill>
                  <a:srgbClr val="FF0000"/>
                </a:solidFill>
                <a:latin typeface="Arial"/>
                <a:ea typeface="Arial"/>
                <a:cs typeface="Arial"/>
                <a:sym typeface="Arial"/>
              </a:rPr>
              <a:t> * </a:t>
            </a:r>
            <a:r>
              <a:rPr b="0" i="0" lang="en-US" sz="2400" u="none" cap="none" strike="noStrike">
                <a:solidFill>
                  <a:srgbClr val="404040"/>
                </a:solidFill>
                <a:latin typeface="Arial"/>
                <a:ea typeface="Arial"/>
                <a:cs typeface="Arial"/>
                <a:sym typeface="Arial"/>
              </a:rPr>
              <a:t>,</a:t>
            </a:r>
            <a:r>
              <a:rPr b="0" i="0" lang="en-US" sz="2400" u="none" cap="none" strike="noStrike">
                <a:solidFill>
                  <a:srgbClr val="FF0000"/>
                </a:solidFill>
                <a:latin typeface="Arial"/>
                <a:ea typeface="Arial"/>
                <a:cs typeface="Arial"/>
                <a:sym typeface="Arial"/>
              </a:rPr>
              <a:t> %</a:t>
            </a:r>
            <a:endParaRPr b="0" i="0" sz="2400" u="none" cap="none" strike="noStrike">
              <a:solidFill>
                <a:schemeClr val="dk1"/>
              </a:solidFill>
              <a:latin typeface="Arial"/>
              <a:ea typeface="Arial"/>
              <a:cs typeface="Arial"/>
              <a:sym typeface="Arial"/>
            </a:endParaRPr>
          </a:p>
          <a:p>
            <a:pPr indent="0" lvl="0" marL="0" marR="0" rtl="0" algn="l">
              <a:lnSpc>
                <a:spcPct val="90000"/>
              </a:lnSpc>
              <a:spcBef>
                <a:spcPts val="1199"/>
              </a:spcBef>
              <a:spcAft>
                <a:spcPts val="0"/>
              </a:spcAft>
              <a:buClr>
                <a:srgbClr val="000000"/>
              </a:buClr>
              <a:buSzPts val="2400"/>
              <a:buFont typeface="Arial"/>
              <a:buNone/>
            </a:pPr>
            <a:r>
              <a:rPr b="0" i="0" lang="en-US" sz="2400" u="none" cap="none" strike="noStrike">
                <a:solidFill>
                  <a:srgbClr val="404040"/>
                </a:solidFill>
                <a:latin typeface="Arial"/>
                <a:ea typeface="Arial"/>
                <a:cs typeface="Arial"/>
                <a:sym typeface="Arial"/>
              </a:rPr>
              <a:t>Comparison Operators: </a:t>
            </a:r>
            <a:endParaRPr b="0" i="0" sz="2400" u="none" cap="none" strike="noStrike">
              <a:solidFill>
                <a:schemeClr val="dk1"/>
              </a:solidFill>
              <a:latin typeface="Arial"/>
              <a:ea typeface="Arial"/>
              <a:cs typeface="Arial"/>
              <a:sym typeface="Arial"/>
            </a:endParaRPr>
          </a:p>
          <a:p>
            <a:pPr indent="0" lvl="0" marL="1828800" marR="0" rtl="0" algn="l">
              <a:lnSpc>
                <a:spcPct val="9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&gt;</a:t>
            </a:r>
            <a:r>
              <a:rPr b="0" i="0" lang="en-US" sz="2400" u="none" cap="none" strike="noStrike">
                <a:solidFill>
                  <a:srgbClr val="404040"/>
                </a:solidFill>
                <a:latin typeface="Arial"/>
                <a:ea typeface="Arial"/>
                <a:cs typeface="Arial"/>
                <a:sym typeface="Arial"/>
              </a:rPr>
              <a:t>	Greater than</a:t>
            </a:r>
            <a:endParaRPr b="0" i="0" sz="2400" u="none" cap="none" strike="noStrike">
              <a:solidFill>
                <a:schemeClr val="dk1"/>
              </a:solidFill>
              <a:latin typeface="Arial"/>
              <a:ea typeface="Arial"/>
              <a:cs typeface="Arial"/>
              <a:sym typeface="Arial"/>
            </a:endParaRPr>
          </a:p>
          <a:p>
            <a:pPr indent="0" lvl="0" marL="1828800" marR="0" rtl="0" algn="l">
              <a:lnSpc>
                <a:spcPct val="9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&lt;</a:t>
            </a:r>
            <a:r>
              <a:rPr b="0" i="0" lang="en-US" sz="2400" u="none" cap="none" strike="noStrike">
                <a:solidFill>
                  <a:srgbClr val="404040"/>
                </a:solidFill>
                <a:latin typeface="Arial"/>
                <a:ea typeface="Arial"/>
                <a:cs typeface="Arial"/>
                <a:sym typeface="Arial"/>
              </a:rPr>
              <a:t>	Lower than</a:t>
            </a:r>
            <a:br>
              <a:rPr b="0" i="0" lang="en-US" sz="2400" u="none" cap="none" strike="noStrike">
                <a:solidFill>
                  <a:schemeClr val="dk1"/>
                </a:solidFill>
                <a:latin typeface="Arial"/>
                <a:ea typeface="Arial"/>
                <a:cs typeface="Arial"/>
                <a:sym typeface="Arial"/>
              </a:rPr>
            </a:br>
            <a:r>
              <a:rPr b="0" i="0" lang="en-US" sz="2400" u="none" cap="none" strike="noStrike">
                <a:solidFill>
                  <a:srgbClr val="FF0000"/>
                </a:solidFill>
                <a:latin typeface="Arial"/>
                <a:ea typeface="Arial"/>
                <a:cs typeface="Arial"/>
                <a:sym typeface="Arial"/>
              </a:rPr>
              <a:t>&gt;=</a:t>
            </a:r>
            <a:r>
              <a:rPr b="0" i="0" lang="en-US" sz="2400" u="none" cap="none" strike="noStrike">
                <a:solidFill>
                  <a:srgbClr val="404040"/>
                </a:solidFill>
                <a:latin typeface="Arial"/>
                <a:ea typeface="Arial"/>
                <a:cs typeface="Arial"/>
                <a:sym typeface="Arial"/>
              </a:rPr>
              <a:t>	Greater than or equal to</a:t>
            </a:r>
            <a:endParaRPr b="0" i="0" sz="2400" u="none" cap="none" strike="noStrike">
              <a:solidFill>
                <a:schemeClr val="dk1"/>
              </a:solidFill>
              <a:latin typeface="Arial"/>
              <a:ea typeface="Arial"/>
              <a:cs typeface="Arial"/>
              <a:sym typeface="Arial"/>
            </a:endParaRPr>
          </a:p>
          <a:p>
            <a:pPr indent="0" lvl="0" marL="1828800" marR="0" rtl="0" algn="l">
              <a:lnSpc>
                <a:spcPct val="9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&lt;=</a:t>
            </a:r>
            <a:r>
              <a:rPr b="0" i="0" lang="en-US" sz="2400" u="none" cap="none" strike="noStrike">
                <a:solidFill>
                  <a:srgbClr val="404040"/>
                </a:solidFill>
                <a:latin typeface="Arial"/>
                <a:ea typeface="Arial"/>
                <a:cs typeface="Arial"/>
                <a:sym typeface="Arial"/>
              </a:rPr>
              <a:t>	Lower than equal to</a:t>
            </a:r>
            <a:endParaRPr b="0" i="0" sz="2400" u="none" cap="none" strike="noStrike">
              <a:solidFill>
                <a:schemeClr val="dk1"/>
              </a:solidFill>
              <a:latin typeface="Arial"/>
              <a:ea typeface="Arial"/>
              <a:cs typeface="Arial"/>
              <a:sym typeface="Arial"/>
            </a:endParaRPr>
          </a:p>
          <a:p>
            <a:pPr indent="0" lvl="0" marL="1828800" marR="0" rtl="0" algn="l">
              <a:lnSpc>
                <a:spcPct val="9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a:t>
            </a:r>
            <a:r>
              <a:rPr b="0" i="0" lang="en-US" sz="2400" u="none" cap="none" strike="noStrike">
                <a:solidFill>
                  <a:srgbClr val="404040"/>
                </a:solidFill>
                <a:latin typeface="Arial"/>
                <a:ea typeface="Arial"/>
                <a:cs typeface="Arial"/>
                <a:sym typeface="Arial"/>
              </a:rPr>
              <a:t>	Equal to</a:t>
            </a:r>
            <a:endParaRPr b="0" i="0" sz="2400" u="none" cap="none" strike="noStrike">
              <a:solidFill>
                <a:schemeClr val="dk1"/>
              </a:solidFill>
              <a:latin typeface="Arial"/>
              <a:ea typeface="Arial"/>
              <a:cs typeface="Arial"/>
              <a:sym typeface="Arial"/>
            </a:endParaRPr>
          </a:p>
          <a:p>
            <a:pPr indent="0" lvl="0" marL="1828800" marR="0" rtl="0" algn="l">
              <a:lnSpc>
                <a:spcPct val="9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a:t>
            </a:r>
            <a:r>
              <a:rPr b="0" i="0" lang="en-US" sz="2400" u="none" cap="none" strike="noStrike">
                <a:solidFill>
                  <a:srgbClr val="404040"/>
                </a:solidFill>
                <a:latin typeface="Arial"/>
                <a:ea typeface="Arial"/>
                <a:cs typeface="Arial"/>
                <a:sym typeface="Arial"/>
              </a:rPr>
              <a:t>	Different than</a:t>
            </a:r>
            <a:endParaRPr b="0" i="0" sz="2400" u="none" cap="none" strike="noStrike">
              <a:solidFill>
                <a:schemeClr val="dk1"/>
              </a:solidFill>
              <a:latin typeface="Arial"/>
              <a:ea typeface="Arial"/>
              <a:cs typeface="Arial"/>
              <a:sym typeface="Arial"/>
            </a:endParaRPr>
          </a:p>
          <a:p>
            <a:pPr indent="0" lvl="0" marL="18288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404040"/>
                </a:solidFill>
                <a:latin typeface="Arial"/>
                <a:ea typeface="Arial"/>
                <a:cs typeface="Arial"/>
                <a:sym typeface="Arial"/>
              </a:rPr>
              <a:t>a = 0	#one '=' means we affect 0 to the variable ‘a’</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404040"/>
                </a:solidFill>
                <a:latin typeface="Arial"/>
                <a:ea typeface="Arial"/>
                <a:cs typeface="Arial"/>
                <a:sym typeface="Arial"/>
              </a:rPr>
              <a:t>a</a:t>
            </a:r>
            <a:r>
              <a:rPr b="0" i="0" lang="en-US" sz="2400" u="none" cap="none" strike="noStrike">
                <a:solidFill>
                  <a:srgbClr val="FF0000"/>
                </a:solidFill>
                <a:latin typeface="Arial"/>
                <a:ea typeface="Arial"/>
                <a:cs typeface="Arial"/>
                <a:sym typeface="Arial"/>
              </a:rPr>
              <a:t>==</a:t>
            </a:r>
            <a:r>
              <a:rPr b="0" i="0" lang="en-US" sz="2400" u="none" cap="none" strike="noStrike">
                <a:solidFill>
                  <a:srgbClr val="404040"/>
                </a:solidFill>
                <a:latin typeface="Arial"/>
                <a:ea typeface="Arial"/>
                <a:cs typeface="Arial"/>
                <a:sym typeface="Arial"/>
              </a:rPr>
              <a:t>5	#test if ‘a’ is equal to 5</a:t>
            </a:r>
            <a:br>
              <a:rPr b="0" i="0" lang="en-US" sz="2400" u="none" cap="none" strike="noStrike">
                <a:solidFill>
                  <a:schemeClr val="dk1"/>
                </a:solidFill>
                <a:latin typeface="Arial"/>
                <a:ea typeface="Arial"/>
                <a:cs typeface="Arial"/>
                <a:sym typeface="Arial"/>
              </a:rPr>
            </a:br>
            <a:r>
              <a:rPr b="0" i="0" lang="en-US" sz="2400" u="none" cap="none" strike="noStrike">
                <a:solidFill>
                  <a:srgbClr val="404040"/>
                </a:solidFill>
                <a:latin typeface="Arial"/>
                <a:ea typeface="Arial"/>
                <a:cs typeface="Arial"/>
                <a:sym typeface="Arial"/>
              </a:rPr>
              <a:t>a </a:t>
            </a:r>
            <a:r>
              <a:rPr b="0" i="0" lang="en-US" sz="2400" u="none" cap="none" strike="noStrike">
                <a:solidFill>
                  <a:srgbClr val="FF0000"/>
                </a:solidFill>
                <a:latin typeface="Arial"/>
                <a:ea typeface="Arial"/>
                <a:cs typeface="Arial"/>
                <a:sym typeface="Arial"/>
              </a:rPr>
              <a:t>&gt; </a:t>
            </a:r>
            <a:r>
              <a:rPr b="0" i="0" lang="en-US" sz="2400" u="none" cap="none" strike="noStrike">
                <a:solidFill>
                  <a:srgbClr val="404040"/>
                </a:solidFill>
                <a:latin typeface="Arial"/>
                <a:ea typeface="Arial"/>
                <a:cs typeface="Arial"/>
                <a:sym typeface="Arial"/>
              </a:rPr>
              <a:t>-8	#test if ‘a’ is greater than -8 </a:t>
            </a:r>
            <a:endParaRPr b="0" i="0" sz="2400" u="none" cap="none" strike="noStrike">
              <a:solidFill>
                <a:schemeClr val="dk1"/>
              </a:solidFill>
              <a:latin typeface="Arial"/>
              <a:ea typeface="Arial"/>
              <a:cs typeface="Arial"/>
              <a:sym typeface="Arial"/>
            </a:endParaRPr>
          </a:p>
        </p:txBody>
      </p:sp>
      <p:sp>
        <p:nvSpPr>
          <p:cNvPr id="461" name="Google Shape;461;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Basic Operators</a:t>
            </a:r>
            <a:endParaRPr>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p>
            <a:pPr indent="-152400" lvl="0" marL="91440" rtl="0" algn="l">
              <a:lnSpc>
                <a:spcPct val="90000"/>
              </a:lnSpc>
              <a:spcBef>
                <a:spcPts val="0"/>
              </a:spcBef>
              <a:spcAft>
                <a:spcPts val="0"/>
              </a:spcAft>
              <a:buSzPts val="2400"/>
              <a:buFont typeface="Arial"/>
              <a:buChar char=" "/>
            </a:pPr>
            <a:r>
              <a:rPr lang="en-US" sz="2400">
                <a:latin typeface="Arial"/>
                <a:ea typeface="Arial"/>
                <a:cs typeface="Arial"/>
                <a:sym typeface="Arial"/>
              </a:rPr>
              <a:t>The % operator is used to computer the remainder of the division !</a:t>
            </a:r>
            <a:endParaRPr>
              <a:latin typeface="Arial"/>
              <a:ea typeface="Arial"/>
              <a:cs typeface="Arial"/>
              <a:sym typeface="Arial"/>
            </a:endParaRPr>
          </a:p>
          <a:p>
            <a:pPr indent="0" lvl="0" marL="91440" rtl="0" algn="l">
              <a:lnSpc>
                <a:spcPct val="90000"/>
              </a:lnSpc>
              <a:spcBef>
                <a:spcPts val="1400"/>
              </a:spcBef>
              <a:spcAft>
                <a:spcPts val="0"/>
              </a:spcAft>
              <a:buSzPts val="2400"/>
              <a:buNone/>
            </a:pPr>
            <a:r>
              <a:t/>
            </a:r>
            <a:endParaRPr sz="2400">
              <a:latin typeface="Arial"/>
              <a:ea typeface="Arial"/>
              <a:cs typeface="Arial"/>
              <a:sym typeface="Arial"/>
            </a:endParaRPr>
          </a:p>
          <a:p>
            <a:pPr indent="-127000" lvl="0" marL="91440" rtl="0" algn="l">
              <a:lnSpc>
                <a:spcPct val="90000"/>
              </a:lnSpc>
              <a:spcBef>
                <a:spcPts val="1400"/>
              </a:spcBef>
              <a:spcAft>
                <a:spcPts val="0"/>
              </a:spcAft>
              <a:buSzPts val="2000"/>
              <a:buFont typeface="Arial"/>
              <a:buChar char=" "/>
            </a:pPr>
            <a:r>
              <a:rPr lang="en-US" u="sng">
                <a:latin typeface="Arial"/>
                <a:ea typeface="Arial"/>
                <a:cs typeface="Arial"/>
                <a:sym typeface="Arial"/>
              </a:rPr>
              <a:t>Example : </a:t>
            </a:r>
            <a:endParaRPr>
              <a:latin typeface="Arial"/>
              <a:ea typeface="Arial"/>
              <a:cs typeface="Arial"/>
              <a:sym typeface="Arial"/>
            </a:endParaRPr>
          </a:p>
          <a:p>
            <a:pPr indent="-127000" lvl="0" marL="91440" rtl="0" algn="l">
              <a:lnSpc>
                <a:spcPct val="90000"/>
              </a:lnSpc>
              <a:spcBef>
                <a:spcPts val="1400"/>
              </a:spcBef>
              <a:spcAft>
                <a:spcPts val="0"/>
              </a:spcAft>
              <a:buSzPts val="2000"/>
              <a:buFont typeface="Arial"/>
              <a:buChar char=" "/>
            </a:pPr>
            <a:r>
              <a:rPr lang="en-US">
                <a:latin typeface="Arial"/>
                <a:ea typeface="Arial"/>
                <a:cs typeface="Arial"/>
                <a:sym typeface="Arial"/>
              </a:rPr>
              <a:t>10%3 = 1 because the reminder of 10/3 is 1.</a:t>
            </a:r>
            <a:endParaRPr>
              <a:latin typeface="Arial"/>
              <a:ea typeface="Arial"/>
              <a:cs typeface="Arial"/>
              <a:sym typeface="Arial"/>
            </a:endParaRPr>
          </a:p>
          <a:p>
            <a:pPr indent="0" lvl="0" marL="91440" rtl="0" algn="l">
              <a:lnSpc>
                <a:spcPct val="90000"/>
              </a:lnSpc>
              <a:spcBef>
                <a:spcPts val="1400"/>
              </a:spcBef>
              <a:spcAft>
                <a:spcPts val="0"/>
              </a:spcAft>
              <a:buSzPts val="2000"/>
              <a:buNone/>
            </a:pPr>
            <a:r>
              <a:t/>
            </a:r>
            <a:endParaRPr>
              <a:latin typeface="Arial"/>
              <a:ea typeface="Arial"/>
              <a:cs typeface="Arial"/>
              <a:sym typeface="Arial"/>
            </a:endParaRPr>
          </a:p>
          <a:p>
            <a:pPr indent="-127000" lvl="0" marL="91440" rtl="0" algn="l">
              <a:lnSpc>
                <a:spcPct val="90000"/>
              </a:lnSpc>
              <a:spcBef>
                <a:spcPts val="1400"/>
              </a:spcBef>
              <a:spcAft>
                <a:spcPts val="0"/>
              </a:spcAft>
              <a:buSzPts val="2000"/>
              <a:buFont typeface="Arial"/>
              <a:buChar char=" "/>
            </a:pPr>
            <a:r>
              <a:rPr lang="en-US">
                <a:latin typeface="Arial"/>
                <a:ea typeface="Arial"/>
                <a:cs typeface="Arial"/>
                <a:sym typeface="Arial"/>
              </a:rPr>
              <a:t>You can use it in your code to check if a number is divisible by another:</a:t>
            </a:r>
            <a:endParaRPr>
              <a:latin typeface="Arial"/>
              <a:ea typeface="Arial"/>
              <a:cs typeface="Arial"/>
              <a:sym typeface="Arial"/>
            </a:endParaRPr>
          </a:p>
          <a:p>
            <a:pPr indent="0" lvl="0" marL="0" rtl="0" algn="l">
              <a:lnSpc>
                <a:spcPct val="90000"/>
              </a:lnSpc>
              <a:spcBef>
                <a:spcPts val="1400"/>
              </a:spcBef>
              <a:spcAft>
                <a:spcPts val="0"/>
              </a:spcAft>
              <a:buSzPts val="2000"/>
              <a:buNone/>
            </a:pPr>
            <a:r>
              <a:rPr lang="en-US">
                <a:latin typeface="Arial"/>
                <a:ea typeface="Arial"/>
                <a:cs typeface="Arial"/>
                <a:sym typeface="Arial"/>
              </a:rPr>
              <a:t>if number % 10 == 0: </a:t>
            </a:r>
            <a:r>
              <a:rPr lang="en-US" sz="1800">
                <a:solidFill>
                  <a:srgbClr val="FF0000"/>
                </a:solidFill>
                <a:latin typeface="Arial"/>
                <a:ea typeface="Arial"/>
                <a:cs typeface="Arial"/>
                <a:sym typeface="Arial"/>
              </a:rPr>
              <a:t>This will be true if number is divisible by 10</a:t>
            </a:r>
            <a:endParaRPr sz="1800">
              <a:latin typeface="Arial"/>
              <a:ea typeface="Arial"/>
              <a:cs typeface="Arial"/>
              <a:sym typeface="Arial"/>
            </a:endParaRPr>
          </a:p>
          <a:p>
            <a:pPr indent="0" lvl="0" marL="0" rtl="0" algn="l">
              <a:lnSpc>
                <a:spcPct val="90000"/>
              </a:lnSpc>
              <a:spcBef>
                <a:spcPts val="1400"/>
              </a:spcBef>
              <a:spcAft>
                <a:spcPts val="0"/>
              </a:spcAft>
              <a:buSzPts val="2000"/>
              <a:buNone/>
            </a:pPr>
            <a:r>
              <a:t/>
            </a:r>
            <a:endParaRPr>
              <a:latin typeface="Arial"/>
              <a:ea typeface="Arial"/>
              <a:cs typeface="Arial"/>
              <a:sym typeface="Arial"/>
            </a:endParaRPr>
          </a:p>
        </p:txBody>
      </p:sp>
      <p:sp>
        <p:nvSpPr>
          <p:cNvPr id="467" name="Google Shape;467;p3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The % operator</a:t>
            </a:r>
            <a:endParaRPr>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6"/>
          <p:cNvSpPr txBox="1"/>
          <p:nvPr>
            <p:ph idx="1" type="body"/>
          </p:nvPr>
        </p:nvSpPr>
        <p:spPr>
          <a:xfrm>
            <a:off x="1097280" y="2141009"/>
            <a:ext cx="10058400" cy="4023360"/>
          </a:xfrm>
          <a:prstGeom prst="rect">
            <a:avLst/>
          </a:prstGeom>
          <a:noFill/>
          <a:ln>
            <a:noFill/>
          </a:ln>
        </p:spPr>
        <p:txBody>
          <a:bodyPr anchorCtr="0" anchor="t" bIns="45700" lIns="0" spcFirstLastPara="1" rIns="0" wrap="square" tIns="45700">
            <a:normAutofit lnSpcReduction="20000"/>
          </a:bodyPr>
          <a:lstStyle/>
          <a:p>
            <a:pPr indent="-177800" lvl="0" marL="91440" rtl="0" algn="l">
              <a:lnSpc>
                <a:spcPct val="90000"/>
              </a:lnSpc>
              <a:spcBef>
                <a:spcPts val="0"/>
              </a:spcBef>
              <a:spcAft>
                <a:spcPts val="0"/>
              </a:spcAft>
              <a:buSzPts val="2800"/>
              <a:buFont typeface="Arial"/>
              <a:buChar char="•"/>
            </a:pPr>
            <a:r>
              <a:rPr lang="en-US" sz="2800">
                <a:latin typeface="Arial"/>
                <a:ea typeface="Arial"/>
                <a:cs typeface="Arial"/>
                <a:sym typeface="Arial"/>
              </a:rPr>
              <a:t> Can only be True of False</a:t>
            </a:r>
            <a:endParaRPr>
              <a:latin typeface="Arial"/>
              <a:ea typeface="Arial"/>
              <a:cs typeface="Arial"/>
              <a:sym typeface="Arial"/>
            </a:endParaRPr>
          </a:p>
          <a:p>
            <a:pPr indent="-177800" lvl="0" marL="91440" rtl="0" algn="l">
              <a:lnSpc>
                <a:spcPct val="90000"/>
              </a:lnSpc>
              <a:spcBef>
                <a:spcPts val="1400"/>
              </a:spcBef>
              <a:spcAft>
                <a:spcPts val="0"/>
              </a:spcAft>
              <a:buSzPts val="2800"/>
              <a:buFont typeface="Arial"/>
              <a:buChar char="•"/>
            </a:pPr>
            <a:r>
              <a:rPr lang="en-US" sz="2800">
                <a:latin typeface="Arial"/>
                <a:ea typeface="Arial"/>
                <a:cs typeface="Arial"/>
                <a:sym typeface="Arial"/>
              </a:rPr>
              <a:t> Can be combined with the keywords </a:t>
            </a:r>
            <a:r>
              <a:rPr lang="en-US" sz="2800">
                <a:solidFill>
                  <a:srgbClr val="FF0000"/>
                </a:solidFill>
                <a:latin typeface="Arial"/>
                <a:ea typeface="Arial"/>
                <a:cs typeface="Arial"/>
                <a:sym typeface="Arial"/>
              </a:rPr>
              <a:t>and</a:t>
            </a:r>
            <a:r>
              <a:rPr lang="en-US" sz="2800">
                <a:latin typeface="Arial"/>
                <a:ea typeface="Arial"/>
                <a:cs typeface="Arial"/>
                <a:sym typeface="Arial"/>
              </a:rPr>
              <a:t>, </a:t>
            </a:r>
            <a:r>
              <a:rPr lang="en-US" sz="2800">
                <a:solidFill>
                  <a:srgbClr val="FF0000"/>
                </a:solidFill>
                <a:latin typeface="Arial"/>
                <a:ea typeface="Arial"/>
                <a:cs typeface="Arial"/>
                <a:sym typeface="Arial"/>
              </a:rPr>
              <a:t>not</a:t>
            </a:r>
            <a:r>
              <a:rPr lang="en-US" sz="2800">
                <a:latin typeface="Arial"/>
                <a:ea typeface="Arial"/>
                <a:cs typeface="Arial"/>
                <a:sym typeface="Arial"/>
              </a:rPr>
              <a:t>, </a:t>
            </a:r>
            <a:r>
              <a:rPr lang="en-US" sz="2800">
                <a:solidFill>
                  <a:srgbClr val="FF0000"/>
                </a:solidFill>
                <a:latin typeface="Arial"/>
                <a:ea typeface="Arial"/>
                <a:cs typeface="Arial"/>
                <a:sym typeface="Arial"/>
              </a:rPr>
              <a:t>or</a:t>
            </a:r>
            <a:endParaRPr>
              <a:latin typeface="Arial"/>
              <a:ea typeface="Arial"/>
              <a:cs typeface="Arial"/>
              <a:sym typeface="Arial"/>
            </a:endParaRPr>
          </a:p>
          <a:p>
            <a:pPr indent="0" lvl="0" marL="91440" rtl="0" algn="l">
              <a:lnSpc>
                <a:spcPct val="90000"/>
              </a:lnSpc>
              <a:spcBef>
                <a:spcPts val="1400"/>
              </a:spcBef>
              <a:spcAft>
                <a:spcPts val="0"/>
              </a:spcAft>
              <a:buSzPts val="2800"/>
              <a:buFont typeface="Arial"/>
              <a:buNone/>
            </a:pPr>
            <a:r>
              <a:t/>
            </a:r>
            <a:endParaRPr sz="2800">
              <a:solidFill>
                <a:srgbClr val="FF0000"/>
              </a:solidFill>
              <a:latin typeface="Arial"/>
              <a:ea typeface="Arial"/>
              <a:cs typeface="Arial"/>
              <a:sym typeface="Arial"/>
            </a:endParaRPr>
          </a:p>
          <a:p>
            <a:pPr indent="0" lvl="0" marL="0" rtl="0" algn="l">
              <a:lnSpc>
                <a:spcPct val="90000"/>
              </a:lnSpc>
              <a:spcBef>
                <a:spcPts val="1400"/>
              </a:spcBef>
              <a:spcAft>
                <a:spcPts val="0"/>
              </a:spcAft>
              <a:buSzPts val="2800"/>
              <a:buNone/>
            </a:pPr>
            <a:r>
              <a:rPr lang="en-US" sz="2800" u="sng">
                <a:solidFill>
                  <a:schemeClr val="dk1"/>
                </a:solidFill>
                <a:latin typeface="Arial"/>
                <a:ea typeface="Arial"/>
                <a:cs typeface="Arial"/>
                <a:sym typeface="Arial"/>
              </a:rPr>
              <a:t>Examples:</a:t>
            </a:r>
            <a:endParaRPr>
              <a:latin typeface="Arial"/>
              <a:ea typeface="Arial"/>
              <a:cs typeface="Arial"/>
              <a:sym typeface="Arial"/>
            </a:endParaRPr>
          </a:p>
          <a:p>
            <a:pPr indent="-177800" lvl="0" marL="91440" rtl="0" algn="l">
              <a:lnSpc>
                <a:spcPct val="90000"/>
              </a:lnSpc>
              <a:spcBef>
                <a:spcPts val="1400"/>
              </a:spcBef>
              <a:spcAft>
                <a:spcPts val="0"/>
              </a:spcAft>
              <a:buSzPts val="2800"/>
              <a:buFont typeface="Arial"/>
              <a:buChar char="•"/>
            </a:pPr>
            <a:r>
              <a:rPr lang="en-US" sz="2800">
                <a:solidFill>
                  <a:schemeClr val="dk1"/>
                </a:solidFill>
                <a:latin typeface="Arial"/>
                <a:ea typeface="Arial"/>
                <a:cs typeface="Arial"/>
                <a:sym typeface="Arial"/>
              </a:rPr>
              <a:t> a&lt;18 or a&gt;=12</a:t>
            </a:r>
            <a:endParaRPr>
              <a:latin typeface="Arial"/>
              <a:ea typeface="Arial"/>
              <a:cs typeface="Arial"/>
              <a:sym typeface="Arial"/>
            </a:endParaRPr>
          </a:p>
          <a:p>
            <a:pPr indent="-177800" lvl="0" marL="91440" rtl="0" algn="l">
              <a:lnSpc>
                <a:spcPct val="90000"/>
              </a:lnSpc>
              <a:spcBef>
                <a:spcPts val="1400"/>
              </a:spcBef>
              <a:spcAft>
                <a:spcPts val="0"/>
              </a:spcAft>
              <a:buSzPts val="2800"/>
              <a:buFont typeface="Arial"/>
              <a:buChar char="•"/>
            </a:pPr>
            <a:r>
              <a:rPr lang="en-US" sz="2800">
                <a:solidFill>
                  <a:schemeClr val="dk1"/>
                </a:solidFill>
                <a:latin typeface="Arial"/>
                <a:ea typeface="Arial"/>
                <a:cs typeface="Arial"/>
                <a:sym typeface="Arial"/>
              </a:rPr>
              <a:t> a&lt;18 and not a&gt;=20</a:t>
            </a:r>
            <a:endParaRPr>
              <a:latin typeface="Arial"/>
              <a:ea typeface="Arial"/>
              <a:cs typeface="Arial"/>
              <a:sym typeface="Arial"/>
            </a:endParaRPr>
          </a:p>
          <a:p>
            <a:pPr indent="0" lvl="0" marL="365760" rtl="0" algn="l">
              <a:lnSpc>
                <a:spcPct val="90000"/>
              </a:lnSpc>
              <a:spcBef>
                <a:spcPts val="1400"/>
              </a:spcBef>
              <a:spcAft>
                <a:spcPts val="0"/>
              </a:spcAft>
              <a:buSzPts val="2800"/>
              <a:buNone/>
            </a:pPr>
            <a:r>
              <a:t/>
            </a:r>
            <a:endParaRPr sz="2800">
              <a:solidFill>
                <a:srgbClr val="FF0000"/>
              </a:solidFill>
              <a:latin typeface="Arial"/>
              <a:ea typeface="Arial"/>
              <a:cs typeface="Arial"/>
              <a:sym typeface="Arial"/>
            </a:endParaRPr>
          </a:p>
          <a:p>
            <a:pPr indent="0" lvl="0" marL="0" rtl="0" algn="l">
              <a:lnSpc>
                <a:spcPct val="90000"/>
              </a:lnSpc>
              <a:spcBef>
                <a:spcPts val="1400"/>
              </a:spcBef>
              <a:spcAft>
                <a:spcPts val="0"/>
              </a:spcAft>
              <a:buSzPts val="2800"/>
              <a:buNone/>
            </a:pPr>
            <a:r>
              <a:t/>
            </a:r>
            <a:endParaRPr sz="2800">
              <a:solidFill>
                <a:srgbClr val="FF0000"/>
              </a:solidFill>
              <a:latin typeface="Arial"/>
              <a:ea typeface="Arial"/>
              <a:cs typeface="Arial"/>
              <a:sym typeface="Arial"/>
            </a:endParaRPr>
          </a:p>
        </p:txBody>
      </p:sp>
      <p:sp>
        <p:nvSpPr>
          <p:cNvPr id="473" name="Google Shape;473;p3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Boolean Expressions</a:t>
            </a: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048f9e18c9_0_0"/>
          <p:cNvSpPr txBox="1"/>
          <p:nvPr>
            <p:ph idx="1" type="body"/>
          </p:nvPr>
        </p:nvSpPr>
        <p:spPr>
          <a:xfrm>
            <a:off x="856630" y="1812609"/>
            <a:ext cx="10058400" cy="40233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US"/>
              <a:t>Instructor link to generate Pin: </a:t>
            </a:r>
            <a:endParaRPr/>
          </a:p>
          <a:p>
            <a:pPr indent="0" lvl="0" marL="0" rtl="0" algn="l">
              <a:lnSpc>
                <a:spcPct val="90000"/>
              </a:lnSpc>
              <a:spcBef>
                <a:spcPts val="1200"/>
              </a:spcBef>
              <a:spcAft>
                <a:spcPts val="0"/>
              </a:spcAft>
              <a:buSzPts val="1800"/>
              <a:buNone/>
            </a:pPr>
            <a:r>
              <a:rPr lang="en-US"/>
              <a:t>https://play.kahoot.it/v2/?quizId=3e10707f-3f50-4540-a46a-a1a9d6339f30</a:t>
            </a:r>
            <a:endParaRPr/>
          </a:p>
        </p:txBody>
      </p:sp>
      <p:sp>
        <p:nvSpPr>
          <p:cNvPr id="480" name="Google Shape;480;g2048f9e18c9_0_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SzPts val="1800"/>
              <a:buNone/>
            </a:pPr>
            <a:r>
              <a:rPr lang="en-US"/>
              <a:t>Kahoot time!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latin typeface="Arial"/>
                <a:ea typeface="Arial"/>
                <a:cs typeface="Arial"/>
                <a:sym typeface="Arial"/>
              </a:rPr>
              <a:t>2.4 Loops</a:t>
            </a:r>
            <a:endParaRPr>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Let’s go back to our algorithm…</a:t>
            </a:r>
            <a:endParaRPr>
              <a:latin typeface="Arial"/>
              <a:ea typeface="Arial"/>
              <a:cs typeface="Arial"/>
              <a:sym typeface="Arial"/>
            </a:endParaRPr>
          </a:p>
        </p:txBody>
      </p:sp>
      <p:sp>
        <p:nvSpPr>
          <p:cNvPr id="492" name="Google Shape;492;p38"/>
          <p:cNvSpPr/>
          <p:nvPr/>
        </p:nvSpPr>
        <p:spPr>
          <a:xfrm>
            <a:off x="4020535" y="2278796"/>
            <a:ext cx="993422" cy="474133"/>
          </a:xfrm>
          <a:prstGeom prst="flowChartProcess">
            <a:avLst/>
          </a:prstGeom>
          <a:solidFill>
            <a:schemeClr val="accent6">
              <a:alpha val="81568"/>
            </a:schemeClr>
          </a:solidFill>
          <a:ln cap="flat" cmpd="sng" w="952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Start</a:t>
            </a:r>
            <a:endParaRPr b="0" i="0" sz="1400" u="none" cap="none" strike="noStrike">
              <a:solidFill>
                <a:srgbClr val="000000"/>
              </a:solidFill>
              <a:latin typeface="Arial"/>
              <a:ea typeface="Arial"/>
              <a:cs typeface="Arial"/>
              <a:sym typeface="Arial"/>
            </a:endParaRPr>
          </a:p>
        </p:txBody>
      </p:sp>
      <p:sp>
        <p:nvSpPr>
          <p:cNvPr id="493" name="Google Shape;493;p38"/>
          <p:cNvSpPr/>
          <p:nvPr/>
        </p:nvSpPr>
        <p:spPr>
          <a:xfrm>
            <a:off x="6329560" y="2120168"/>
            <a:ext cx="2638097" cy="791390"/>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Read the temperature of the oven and remember it</a:t>
            </a:r>
            <a:endParaRPr b="0" i="0" sz="1400" u="none" cap="none" strike="noStrike">
              <a:solidFill>
                <a:srgbClr val="000000"/>
              </a:solidFill>
              <a:latin typeface="Arial"/>
              <a:ea typeface="Arial"/>
              <a:cs typeface="Arial"/>
              <a:sym typeface="Arial"/>
            </a:endParaRPr>
          </a:p>
        </p:txBody>
      </p:sp>
      <p:sp>
        <p:nvSpPr>
          <p:cNvPr id="494" name="Google Shape;494;p38"/>
          <p:cNvSpPr/>
          <p:nvPr/>
        </p:nvSpPr>
        <p:spPr>
          <a:xfrm>
            <a:off x="6329560" y="3150726"/>
            <a:ext cx="2638098" cy="1450757"/>
          </a:xfrm>
          <a:prstGeom prst="flowChartDecision">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Calibri"/>
                <a:ea typeface="Calibri"/>
                <a:cs typeface="Calibri"/>
                <a:sym typeface="Calibri"/>
              </a:rPr>
              <a:t>Is the oven temperature smaller than the target temperature?</a:t>
            </a:r>
            <a:endParaRPr b="0" i="0" sz="1400" u="none" cap="none" strike="noStrike">
              <a:solidFill>
                <a:srgbClr val="000000"/>
              </a:solidFill>
              <a:latin typeface="Arial"/>
              <a:ea typeface="Arial"/>
              <a:cs typeface="Arial"/>
              <a:sym typeface="Arial"/>
            </a:endParaRPr>
          </a:p>
        </p:txBody>
      </p:sp>
      <p:sp>
        <p:nvSpPr>
          <p:cNvPr id="495" name="Google Shape;495;p38"/>
          <p:cNvSpPr/>
          <p:nvPr/>
        </p:nvSpPr>
        <p:spPr>
          <a:xfrm>
            <a:off x="9538669" y="3487219"/>
            <a:ext cx="2207172" cy="77776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Raise the oven power</a:t>
            </a:r>
            <a:endParaRPr b="0" i="0" sz="1400" u="none" cap="none" strike="noStrike">
              <a:solidFill>
                <a:srgbClr val="000000"/>
              </a:solidFill>
              <a:latin typeface="Arial"/>
              <a:ea typeface="Arial"/>
              <a:cs typeface="Arial"/>
              <a:sym typeface="Arial"/>
            </a:endParaRPr>
          </a:p>
        </p:txBody>
      </p:sp>
      <p:sp>
        <p:nvSpPr>
          <p:cNvPr id="496" name="Google Shape;496;p38"/>
          <p:cNvSpPr/>
          <p:nvPr/>
        </p:nvSpPr>
        <p:spPr>
          <a:xfrm>
            <a:off x="3198197" y="3150726"/>
            <a:ext cx="2638098" cy="1450757"/>
          </a:xfrm>
          <a:prstGeom prst="flowChartDecision">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Calibri"/>
                <a:ea typeface="Calibri"/>
                <a:cs typeface="Calibri"/>
                <a:sym typeface="Calibri"/>
              </a:rPr>
              <a:t>Is the oven temperature equal to the target temperature?</a:t>
            </a:r>
            <a:endParaRPr b="0" i="0" sz="1400" u="none" cap="none" strike="noStrike">
              <a:solidFill>
                <a:srgbClr val="000000"/>
              </a:solidFill>
              <a:latin typeface="Arial"/>
              <a:ea typeface="Arial"/>
              <a:cs typeface="Arial"/>
              <a:sym typeface="Arial"/>
            </a:endParaRPr>
          </a:p>
        </p:txBody>
      </p:sp>
      <p:sp>
        <p:nvSpPr>
          <p:cNvPr id="497" name="Google Shape;497;p38"/>
          <p:cNvSpPr/>
          <p:nvPr/>
        </p:nvSpPr>
        <p:spPr>
          <a:xfrm>
            <a:off x="420014" y="3487219"/>
            <a:ext cx="2207172" cy="77776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Stop the oven for a moment</a:t>
            </a:r>
            <a:endParaRPr b="0" i="0" sz="1400" u="none" cap="none" strike="noStrike">
              <a:solidFill>
                <a:srgbClr val="000000"/>
              </a:solidFill>
              <a:latin typeface="Arial"/>
              <a:ea typeface="Arial"/>
              <a:cs typeface="Arial"/>
              <a:sym typeface="Arial"/>
            </a:endParaRPr>
          </a:p>
        </p:txBody>
      </p:sp>
      <p:cxnSp>
        <p:nvCxnSpPr>
          <p:cNvPr id="498" name="Google Shape;498;p38"/>
          <p:cNvCxnSpPr>
            <a:stCxn id="492" idx="3"/>
            <a:endCxn id="493" idx="1"/>
          </p:cNvCxnSpPr>
          <p:nvPr/>
        </p:nvCxnSpPr>
        <p:spPr>
          <a:xfrm>
            <a:off x="5013957" y="2515863"/>
            <a:ext cx="1315500" cy="0"/>
          </a:xfrm>
          <a:prstGeom prst="straightConnector1">
            <a:avLst/>
          </a:prstGeom>
          <a:noFill/>
          <a:ln cap="flat" cmpd="sng" w="12700">
            <a:solidFill>
              <a:schemeClr val="accent1"/>
            </a:solidFill>
            <a:prstDash val="solid"/>
            <a:round/>
            <a:headEnd len="sm" w="sm" type="none"/>
            <a:tailEnd len="med" w="med" type="triangle"/>
          </a:ln>
        </p:spPr>
      </p:cxnSp>
      <p:cxnSp>
        <p:nvCxnSpPr>
          <p:cNvPr id="499" name="Google Shape;499;p38"/>
          <p:cNvCxnSpPr>
            <a:stCxn id="493" idx="2"/>
            <a:endCxn id="494" idx="0"/>
          </p:cNvCxnSpPr>
          <p:nvPr/>
        </p:nvCxnSpPr>
        <p:spPr>
          <a:xfrm>
            <a:off x="7648609" y="2911558"/>
            <a:ext cx="0" cy="239100"/>
          </a:xfrm>
          <a:prstGeom prst="straightConnector1">
            <a:avLst/>
          </a:prstGeom>
          <a:noFill/>
          <a:ln cap="flat" cmpd="sng" w="12700">
            <a:solidFill>
              <a:schemeClr val="accent1"/>
            </a:solidFill>
            <a:prstDash val="solid"/>
            <a:round/>
            <a:headEnd len="sm" w="sm" type="none"/>
            <a:tailEnd len="med" w="med" type="triangle"/>
          </a:ln>
        </p:spPr>
      </p:cxnSp>
      <p:cxnSp>
        <p:nvCxnSpPr>
          <p:cNvPr id="500" name="Google Shape;500;p38"/>
          <p:cNvCxnSpPr>
            <a:endCxn id="495" idx="1"/>
          </p:cNvCxnSpPr>
          <p:nvPr/>
        </p:nvCxnSpPr>
        <p:spPr>
          <a:xfrm>
            <a:off x="8967769" y="3876102"/>
            <a:ext cx="570900" cy="0"/>
          </a:xfrm>
          <a:prstGeom prst="straightConnector1">
            <a:avLst/>
          </a:prstGeom>
          <a:noFill/>
          <a:ln cap="flat" cmpd="sng" w="12700">
            <a:solidFill>
              <a:schemeClr val="accent1"/>
            </a:solidFill>
            <a:prstDash val="solid"/>
            <a:round/>
            <a:headEnd len="sm" w="sm" type="none"/>
            <a:tailEnd len="med" w="med" type="triangle"/>
          </a:ln>
        </p:spPr>
      </p:cxnSp>
      <p:cxnSp>
        <p:nvCxnSpPr>
          <p:cNvPr id="501" name="Google Shape;501;p38"/>
          <p:cNvCxnSpPr>
            <a:stCxn id="494" idx="1"/>
            <a:endCxn id="496" idx="3"/>
          </p:cNvCxnSpPr>
          <p:nvPr/>
        </p:nvCxnSpPr>
        <p:spPr>
          <a:xfrm rot="10800000">
            <a:off x="5836360" y="3876105"/>
            <a:ext cx="493200" cy="0"/>
          </a:xfrm>
          <a:prstGeom prst="straightConnector1">
            <a:avLst/>
          </a:prstGeom>
          <a:noFill/>
          <a:ln cap="flat" cmpd="sng" w="12700">
            <a:solidFill>
              <a:schemeClr val="accent1"/>
            </a:solidFill>
            <a:prstDash val="solid"/>
            <a:round/>
            <a:headEnd len="sm" w="sm" type="none"/>
            <a:tailEnd len="med" w="med" type="triangle"/>
          </a:ln>
        </p:spPr>
      </p:cxnSp>
      <p:cxnSp>
        <p:nvCxnSpPr>
          <p:cNvPr id="502" name="Google Shape;502;p38"/>
          <p:cNvCxnSpPr>
            <a:stCxn id="496" idx="1"/>
            <a:endCxn id="497" idx="3"/>
          </p:cNvCxnSpPr>
          <p:nvPr/>
        </p:nvCxnSpPr>
        <p:spPr>
          <a:xfrm rot="10800000">
            <a:off x="2627297" y="3876105"/>
            <a:ext cx="570900" cy="0"/>
          </a:xfrm>
          <a:prstGeom prst="straightConnector1">
            <a:avLst/>
          </a:prstGeom>
          <a:noFill/>
          <a:ln cap="flat" cmpd="sng" w="12700">
            <a:solidFill>
              <a:schemeClr val="accent1"/>
            </a:solidFill>
            <a:prstDash val="solid"/>
            <a:round/>
            <a:headEnd len="sm" w="sm" type="none"/>
            <a:tailEnd len="med" w="med" type="triangle"/>
          </a:ln>
        </p:spPr>
      </p:cxnSp>
      <p:sp>
        <p:nvSpPr>
          <p:cNvPr id="503" name="Google Shape;503;p38"/>
          <p:cNvSpPr/>
          <p:nvPr/>
        </p:nvSpPr>
        <p:spPr>
          <a:xfrm>
            <a:off x="3478668" y="4999280"/>
            <a:ext cx="2077156" cy="65475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Keep the oven at the same power</a:t>
            </a:r>
            <a:endParaRPr b="0" i="0" sz="1400" u="none" cap="none" strike="noStrike">
              <a:solidFill>
                <a:srgbClr val="000000"/>
              </a:solidFill>
              <a:latin typeface="Arial"/>
              <a:ea typeface="Arial"/>
              <a:cs typeface="Arial"/>
              <a:sym typeface="Arial"/>
            </a:endParaRPr>
          </a:p>
        </p:txBody>
      </p:sp>
      <p:cxnSp>
        <p:nvCxnSpPr>
          <p:cNvPr id="504" name="Google Shape;504;p38"/>
          <p:cNvCxnSpPr>
            <a:stCxn id="496" idx="2"/>
            <a:endCxn id="503" idx="0"/>
          </p:cNvCxnSpPr>
          <p:nvPr/>
        </p:nvCxnSpPr>
        <p:spPr>
          <a:xfrm>
            <a:off x="4517246" y="4601483"/>
            <a:ext cx="0" cy="397800"/>
          </a:xfrm>
          <a:prstGeom prst="straightConnector1">
            <a:avLst/>
          </a:prstGeom>
          <a:noFill/>
          <a:ln cap="flat" cmpd="sng" w="12700">
            <a:solidFill>
              <a:schemeClr val="accent1"/>
            </a:solidFill>
            <a:prstDash val="solid"/>
            <a:round/>
            <a:headEnd len="sm" w="sm" type="none"/>
            <a:tailEnd len="med" w="med" type="triangle"/>
          </a:ln>
        </p:spPr>
      </p:cxnSp>
      <p:cxnSp>
        <p:nvCxnSpPr>
          <p:cNvPr id="505" name="Google Shape;505;p38"/>
          <p:cNvCxnSpPr>
            <a:stCxn id="503" idx="3"/>
            <a:endCxn id="494" idx="2"/>
          </p:cNvCxnSpPr>
          <p:nvPr/>
        </p:nvCxnSpPr>
        <p:spPr>
          <a:xfrm flipH="1" rot="10800000">
            <a:off x="5555824" y="4601558"/>
            <a:ext cx="2092800" cy="725100"/>
          </a:xfrm>
          <a:prstGeom prst="curvedConnector2">
            <a:avLst/>
          </a:prstGeom>
          <a:noFill/>
          <a:ln cap="flat" cmpd="sng" w="12700">
            <a:solidFill>
              <a:schemeClr val="accent1"/>
            </a:solidFill>
            <a:prstDash val="solid"/>
            <a:round/>
            <a:headEnd len="sm" w="sm" type="none"/>
            <a:tailEnd len="med" w="med" type="triangle"/>
          </a:ln>
        </p:spPr>
      </p:cxnSp>
      <p:cxnSp>
        <p:nvCxnSpPr>
          <p:cNvPr id="506" name="Google Shape;506;p38"/>
          <p:cNvCxnSpPr>
            <a:stCxn id="497" idx="2"/>
            <a:endCxn id="494" idx="2"/>
          </p:cNvCxnSpPr>
          <p:nvPr/>
        </p:nvCxnSpPr>
        <p:spPr>
          <a:xfrm flipH="1" rot="-5400000">
            <a:off x="4417850" y="1370734"/>
            <a:ext cx="336600" cy="6125100"/>
          </a:xfrm>
          <a:prstGeom prst="curvedConnector3">
            <a:avLst>
              <a:gd fmla="val 637416" name="adj1"/>
            </a:avLst>
          </a:prstGeom>
          <a:noFill/>
          <a:ln cap="flat" cmpd="sng" w="12700">
            <a:solidFill>
              <a:schemeClr val="accent1"/>
            </a:solidFill>
            <a:prstDash val="solid"/>
            <a:round/>
            <a:headEnd len="sm" w="sm" type="none"/>
            <a:tailEnd len="med" w="med" type="triangle"/>
          </a:ln>
        </p:spPr>
      </p:cxnSp>
      <p:cxnSp>
        <p:nvCxnSpPr>
          <p:cNvPr id="507" name="Google Shape;507;p38"/>
          <p:cNvCxnSpPr>
            <a:stCxn id="495" idx="2"/>
            <a:endCxn id="494" idx="2"/>
          </p:cNvCxnSpPr>
          <p:nvPr/>
        </p:nvCxnSpPr>
        <p:spPr>
          <a:xfrm rot="5400000">
            <a:off x="8977105" y="2936434"/>
            <a:ext cx="336600" cy="2993700"/>
          </a:xfrm>
          <a:prstGeom prst="curvedConnector3">
            <a:avLst>
              <a:gd fmla="val 315452" name="adj1"/>
            </a:avLst>
          </a:prstGeom>
          <a:noFill/>
          <a:ln cap="flat" cmpd="sng" w="12700">
            <a:solidFill>
              <a:schemeClr val="accent1"/>
            </a:solidFill>
            <a:prstDash val="solid"/>
            <a:round/>
            <a:headEnd len="sm" w="sm" type="none"/>
            <a:tailEnd len="med" w="med" type="triangle"/>
          </a:ln>
        </p:spPr>
      </p:cxnSp>
      <p:sp>
        <p:nvSpPr>
          <p:cNvPr id="508" name="Google Shape;508;p38"/>
          <p:cNvSpPr txBox="1"/>
          <p:nvPr/>
        </p:nvSpPr>
        <p:spPr>
          <a:xfrm>
            <a:off x="8952988" y="3577111"/>
            <a:ext cx="485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Arial"/>
              <a:ea typeface="Arial"/>
              <a:cs typeface="Arial"/>
              <a:sym typeface="Arial"/>
            </a:endParaRPr>
          </a:p>
        </p:txBody>
      </p:sp>
      <p:sp>
        <p:nvSpPr>
          <p:cNvPr id="509" name="Google Shape;509;p38"/>
          <p:cNvSpPr txBox="1"/>
          <p:nvPr/>
        </p:nvSpPr>
        <p:spPr>
          <a:xfrm>
            <a:off x="4274487" y="4601123"/>
            <a:ext cx="485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Arial"/>
              <a:ea typeface="Arial"/>
              <a:cs typeface="Arial"/>
              <a:sym typeface="Arial"/>
            </a:endParaRPr>
          </a:p>
        </p:txBody>
      </p:sp>
      <p:sp>
        <p:nvSpPr>
          <p:cNvPr id="510" name="Google Shape;510;p38"/>
          <p:cNvSpPr txBox="1"/>
          <p:nvPr/>
        </p:nvSpPr>
        <p:spPr>
          <a:xfrm>
            <a:off x="5893076" y="3558850"/>
            <a:ext cx="4555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511" name="Google Shape;511;p38"/>
          <p:cNvSpPr txBox="1"/>
          <p:nvPr/>
        </p:nvSpPr>
        <p:spPr>
          <a:xfrm>
            <a:off x="2728267" y="3578219"/>
            <a:ext cx="4555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512" name="Google Shape;512;p38"/>
          <p:cNvSpPr/>
          <p:nvPr/>
        </p:nvSpPr>
        <p:spPr>
          <a:xfrm>
            <a:off x="115747" y="2752929"/>
            <a:ext cx="11979797" cy="3818451"/>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38"/>
          <p:cNvSpPr txBox="1"/>
          <p:nvPr/>
        </p:nvSpPr>
        <p:spPr>
          <a:xfrm>
            <a:off x="9973082" y="2230970"/>
            <a:ext cx="179493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F3F3F"/>
                </a:solidFill>
                <a:latin typeface="Calibri"/>
                <a:ea typeface="Calibri"/>
                <a:cs typeface="Calibri"/>
                <a:sym typeface="Calibri"/>
              </a:rPr>
              <a:t>Some algorithm have a “loop” structure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9"/>
          <p:cNvSpPr txBox="1"/>
          <p:nvPr/>
        </p:nvSpPr>
        <p:spPr>
          <a:xfrm>
            <a:off x="1230630" y="2035783"/>
            <a:ext cx="10495500" cy="47394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Arial"/>
                <a:ea typeface="Arial"/>
                <a:cs typeface="Arial"/>
                <a:sym typeface="Arial"/>
              </a:rPr>
              <a:t>Sometimes we wish to do several times the same operation. For example, we want to print 10 times “I love Python”. How could we 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Arial"/>
                <a:ea typeface="Arial"/>
                <a:cs typeface="Arial"/>
                <a:sym typeface="Arial"/>
              </a:rPr>
              <a:t>We could do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print(“I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0" name="Google Shape;520;p39"/>
          <p:cNvSpPr txBox="1"/>
          <p:nvPr/>
        </p:nvSpPr>
        <p:spPr>
          <a:xfrm>
            <a:off x="5887764" y="3464627"/>
            <a:ext cx="4297680" cy="1660539"/>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But that’s a bit long!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Calibri"/>
                <a:ea typeface="Calibri"/>
                <a:cs typeface="Calibri"/>
                <a:sym typeface="Calibri"/>
              </a:rPr>
              <a:t>Instead, we are going to use a loop!</a:t>
            </a:r>
            <a:endParaRPr b="0" i="0" sz="1400" u="none" cap="none" strike="noStrike">
              <a:solidFill>
                <a:srgbClr val="000000"/>
              </a:solidFill>
              <a:latin typeface="Arial"/>
              <a:ea typeface="Arial"/>
              <a:cs typeface="Arial"/>
              <a:sym typeface="Arial"/>
            </a:endParaRPr>
          </a:p>
        </p:txBody>
      </p:sp>
      <p:sp>
        <p:nvSpPr>
          <p:cNvPr id="521" name="Google Shape;521;p3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Why use a loop?</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0"/>
          <p:cNvSpPr txBox="1"/>
          <p:nvPr/>
        </p:nvSpPr>
        <p:spPr>
          <a:xfrm>
            <a:off x="1097280" y="2632083"/>
            <a:ext cx="10058400" cy="17841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Arial"/>
                <a:ea typeface="Arial"/>
                <a:cs typeface="Arial"/>
                <a:sym typeface="Arial"/>
              </a:rPr>
              <a:t>A block of code that allows you to repeat some action several times. We are going to learn about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3F3F3F"/>
              </a:solidFill>
              <a:latin typeface="Arial"/>
              <a:ea typeface="Arial"/>
              <a:cs typeface="Arial"/>
              <a:sym typeface="Arial"/>
            </a:endParaRPr>
          </a:p>
          <a:p>
            <a:pPr indent="-342900" lvl="0"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Arial"/>
                <a:ea typeface="Arial"/>
                <a:cs typeface="Arial"/>
                <a:sym typeface="Arial"/>
              </a:rPr>
              <a:t>for</a:t>
            </a:r>
            <a:r>
              <a:rPr b="0" i="0" lang="en-US" sz="2200" u="none" cap="none" strike="noStrike">
                <a:solidFill>
                  <a:srgbClr val="3F3F3F"/>
                </a:solidFill>
                <a:latin typeface="Arial"/>
                <a:ea typeface="Arial"/>
                <a:cs typeface="Arial"/>
                <a:sym typeface="Arial"/>
              </a:rPr>
              <a:t> loop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3F3F3F"/>
              </a:buClr>
              <a:buSzPts val="2200"/>
              <a:buFont typeface="Arial"/>
              <a:buChar char="•"/>
            </a:pPr>
            <a:r>
              <a:rPr b="1" i="0" lang="en-US" sz="2200" u="none" cap="none" strike="noStrike">
                <a:solidFill>
                  <a:srgbClr val="3F3F3F"/>
                </a:solidFill>
                <a:latin typeface="Arial"/>
                <a:ea typeface="Arial"/>
                <a:cs typeface="Arial"/>
                <a:sym typeface="Arial"/>
              </a:rPr>
              <a:t>while</a:t>
            </a:r>
            <a:r>
              <a:rPr b="0" i="0" lang="en-US" sz="2200" u="none" cap="none" strike="noStrike">
                <a:solidFill>
                  <a:srgbClr val="3F3F3F"/>
                </a:solidFill>
                <a:latin typeface="Arial"/>
                <a:ea typeface="Arial"/>
                <a:cs typeface="Arial"/>
                <a:sym typeface="Arial"/>
              </a:rPr>
              <a:t> loop</a:t>
            </a:r>
            <a:endParaRPr b="0" i="0" sz="1400" u="none" cap="none" strike="noStrike">
              <a:solidFill>
                <a:srgbClr val="000000"/>
              </a:solidFill>
              <a:latin typeface="Arial"/>
              <a:ea typeface="Arial"/>
              <a:cs typeface="Arial"/>
              <a:sym typeface="Arial"/>
            </a:endParaRPr>
          </a:p>
        </p:txBody>
      </p:sp>
      <p:sp>
        <p:nvSpPr>
          <p:cNvPr id="527" name="Google Shape;527;p4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What is a loop?</a:t>
            </a:r>
            <a:endParaRPr>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1"/>
          <p:cNvSpPr txBox="1"/>
          <p:nvPr/>
        </p:nvSpPr>
        <p:spPr>
          <a:xfrm>
            <a:off x="1345474" y="2080817"/>
            <a:ext cx="8229600" cy="68019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The for loop is used to repeat an instruction a fixed number of times.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Arial"/>
                <a:ea typeface="Arial"/>
                <a:cs typeface="Arial"/>
                <a:sym typeface="Arial"/>
              </a:rPr>
              <a:t>Syntax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0000"/>
                </a:solidFill>
                <a:latin typeface="Arial"/>
                <a:ea typeface="Arial"/>
                <a:cs typeface="Arial"/>
                <a:sym typeface="Arial"/>
              </a:rPr>
              <a:t>for</a:t>
            </a:r>
            <a:r>
              <a:rPr b="0" i="0" lang="en-US" sz="2000" u="none" cap="none" strike="noStrike">
                <a:solidFill>
                  <a:srgbClr val="000000"/>
                </a:solidFill>
                <a:latin typeface="Arial"/>
                <a:ea typeface="Arial"/>
                <a:cs typeface="Arial"/>
                <a:sym typeface="Arial"/>
              </a:rPr>
              <a:t> element </a:t>
            </a:r>
            <a:r>
              <a:rPr b="0" i="0" lang="en-US" sz="2000" u="none" cap="none" strike="noStrike">
                <a:solidFill>
                  <a:srgbClr val="FF0000"/>
                </a:solidFill>
                <a:latin typeface="Arial"/>
                <a:ea typeface="Arial"/>
                <a:cs typeface="Arial"/>
                <a:sym typeface="Arial"/>
              </a:rPr>
              <a:t>in</a:t>
            </a:r>
            <a:r>
              <a:rPr b="0" i="0" lang="en-US" sz="2000" u="none" cap="none" strike="noStrike">
                <a:solidFill>
                  <a:srgbClr val="000000"/>
                </a:solidFill>
                <a:latin typeface="Arial"/>
                <a:ea typeface="Arial"/>
                <a:cs typeface="Arial"/>
                <a:sym typeface="Arial"/>
              </a:rPr>
              <a:t> sequence:</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r>
              <a:rPr b="0" i="1" lang="en-US" sz="2000" u="none" cap="none" strike="noStrike">
                <a:solidFill>
                  <a:srgbClr val="000000"/>
                </a:solidFill>
                <a:latin typeface="Arial"/>
                <a:ea typeface="Arial"/>
                <a:cs typeface="Arial"/>
                <a:sym typeface="Arial"/>
              </a:rPr>
              <a:t>do something</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rgbClr val="000000"/>
                </a:solidFill>
                <a:latin typeface="Arial"/>
                <a:ea typeface="Arial"/>
                <a:cs typeface="Arial"/>
                <a:sym typeface="Arial"/>
              </a:rPr>
              <a:t>Example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for </a:t>
            </a:r>
            <a:r>
              <a:rPr lang="en-US" sz="2000"/>
              <a:t>i</a:t>
            </a:r>
            <a:r>
              <a:rPr b="0" i="0" lang="en-US" sz="2000" u="none" cap="none" strike="noStrike">
                <a:solidFill>
                  <a:srgbClr val="000000"/>
                </a:solidFill>
                <a:latin typeface="Arial"/>
                <a:ea typeface="Arial"/>
                <a:cs typeface="Arial"/>
                <a:sym typeface="Arial"/>
              </a:rPr>
              <a:t> in range(0, 10):</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print(“I love Python”)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print(“The program is done!”)</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533" name="Google Shape;533;p41"/>
          <p:cNvPicPr preferRelativeResize="0"/>
          <p:nvPr/>
        </p:nvPicPr>
        <p:blipFill rotWithShape="1">
          <a:blip r:embed="rId3">
            <a:alphaModFix/>
          </a:blip>
          <a:srcRect b="0" l="0" r="0" t="0"/>
          <a:stretch/>
        </p:blipFill>
        <p:spPr>
          <a:xfrm>
            <a:off x="7151126" y="2874178"/>
            <a:ext cx="3695400" cy="3342960"/>
          </a:xfrm>
          <a:prstGeom prst="rect">
            <a:avLst/>
          </a:prstGeom>
          <a:noFill/>
          <a:ln>
            <a:noFill/>
          </a:ln>
        </p:spPr>
      </p:pic>
      <p:sp>
        <p:nvSpPr>
          <p:cNvPr id="534" name="Google Shape;534;p41"/>
          <p:cNvSpPr/>
          <p:nvPr/>
        </p:nvSpPr>
        <p:spPr>
          <a:xfrm>
            <a:off x="1097280" y="4907420"/>
            <a:ext cx="164520" cy="164520"/>
          </a:xfrm>
          <a:custGeom>
            <a:rect b="b" l="l" r="r" t="t"/>
            <a:pathLst>
              <a:path extrusionOk="0" h="21600" w="21600">
                <a:moveTo>
                  <a:pt x="10800" y="0"/>
                </a:moveTo>
                <a:lnTo>
                  <a:pt x="21600" y="10800"/>
                </a:lnTo>
                <a:lnTo>
                  <a:pt x="10800" y="21600"/>
                </a:lnTo>
                <a:lnTo>
                  <a:pt x="0" y="10800"/>
                </a:lnTo>
                <a:lnTo>
                  <a:pt x="10800" y="0"/>
                </a:lnTo>
                <a:close/>
              </a:path>
            </a:pathLst>
          </a:custGeom>
          <a:solidFill>
            <a:srgbClr val="62A73B"/>
          </a:solidFill>
          <a:ln cap="flat" cmpd="sng" w="9525">
            <a:solidFill>
              <a:srgbClr val="3465A4"/>
            </a:solidFill>
            <a:prstDash val="solid"/>
            <a:round/>
            <a:headEnd len="sm" w="sm" type="none"/>
            <a:tailEnd len="sm" w="sm" type="none"/>
          </a:ln>
        </p:spPr>
      </p:sp>
      <p:sp>
        <p:nvSpPr>
          <p:cNvPr id="535" name="Google Shape;535;p41"/>
          <p:cNvSpPr/>
          <p:nvPr/>
        </p:nvSpPr>
        <p:spPr>
          <a:xfrm>
            <a:off x="2087408" y="5190449"/>
            <a:ext cx="182880" cy="164520"/>
          </a:xfrm>
          <a:custGeom>
            <a:rect b="b" l="l" r="r" t="t"/>
            <a:pathLst>
              <a:path extrusionOk="0" h="21600" w="21600">
                <a:moveTo>
                  <a:pt x="10800" y="0"/>
                </a:moveTo>
                <a:lnTo>
                  <a:pt x="21600" y="10800"/>
                </a:lnTo>
                <a:lnTo>
                  <a:pt x="10800" y="21600"/>
                </a:lnTo>
                <a:lnTo>
                  <a:pt x="0" y="10800"/>
                </a:lnTo>
                <a:lnTo>
                  <a:pt x="10800" y="0"/>
                </a:lnTo>
                <a:close/>
              </a:path>
            </a:pathLst>
          </a:custGeom>
          <a:solidFill>
            <a:srgbClr val="62A73B"/>
          </a:solidFill>
          <a:ln cap="flat" cmpd="sng" w="9525">
            <a:solidFill>
              <a:srgbClr val="3465A4"/>
            </a:solidFill>
            <a:prstDash val="solid"/>
            <a:round/>
            <a:headEnd len="sm" w="sm" type="none"/>
            <a:tailEnd len="sm" w="sm" type="none"/>
          </a:ln>
        </p:spPr>
      </p:sp>
      <p:sp>
        <p:nvSpPr>
          <p:cNvPr id="536" name="Google Shape;536;p41"/>
          <p:cNvSpPr txBox="1"/>
          <p:nvPr/>
        </p:nvSpPr>
        <p:spPr>
          <a:xfrm>
            <a:off x="5634574" y="3099507"/>
            <a:ext cx="3474600" cy="28923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dk1"/>
                </a:solidFill>
                <a:latin typeface="Calibri"/>
                <a:ea typeface="Calibri"/>
                <a:cs typeface="Calibri"/>
                <a:sym typeface="Calibri"/>
              </a:rPr>
              <a:t>Output :</a:t>
            </a:r>
            <a:r>
              <a:rPr b="0" i="0" lang="en-US" sz="1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I love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 love Python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 love Python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 love Python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 love Python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 love Python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 love Python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 love Python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 love Python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 love Python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The program is done!</a:t>
            </a:r>
            <a:endParaRPr b="0" i="0" sz="1400" u="none" cap="none" strike="noStrike">
              <a:solidFill>
                <a:schemeClr val="dk1"/>
              </a:solidFill>
              <a:latin typeface="Calibri"/>
              <a:ea typeface="Calibri"/>
              <a:cs typeface="Calibri"/>
              <a:sym typeface="Calibri"/>
            </a:endParaRPr>
          </a:p>
        </p:txBody>
      </p:sp>
      <p:sp>
        <p:nvSpPr>
          <p:cNvPr id="537" name="Google Shape;537;p41"/>
          <p:cNvSpPr/>
          <p:nvPr/>
        </p:nvSpPr>
        <p:spPr>
          <a:xfrm>
            <a:off x="1097280" y="5481021"/>
            <a:ext cx="164520" cy="164520"/>
          </a:xfrm>
          <a:custGeom>
            <a:rect b="b" l="l" r="r" t="t"/>
            <a:pathLst>
              <a:path extrusionOk="0" h="21600" w="21600">
                <a:moveTo>
                  <a:pt x="10800" y="0"/>
                </a:moveTo>
                <a:lnTo>
                  <a:pt x="21600" y="10800"/>
                </a:lnTo>
                <a:lnTo>
                  <a:pt x="10800" y="21600"/>
                </a:lnTo>
                <a:lnTo>
                  <a:pt x="0" y="10800"/>
                </a:lnTo>
                <a:lnTo>
                  <a:pt x="10800" y="0"/>
                </a:lnTo>
                <a:close/>
              </a:path>
            </a:pathLst>
          </a:custGeom>
          <a:solidFill>
            <a:srgbClr val="62A73B"/>
          </a:solidFill>
          <a:ln cap="flat" cmpd="sng" w="9525">
            <a:solidFill>
              <a:srgbClr val="3465A4"/>
            </a:solidFill>
            <a:prstDash val="solid"/>
            <a:round/>
            <a:headEnd len="sm" w="sm" type="none"/>
            <a:tailEnd len="sm" w="sm" type="none"/>
          </a:ln>
        </p:spPr>
      </p:sp>
      <p:sp>
        <p:nvSpPr>
          <p:cNvPr id="538" name="Google Shape;538;p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For loop</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11" st="1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2"/>
          <p:cNvSpPr txBox="1"/>
          <p:nvPr/>
        </p:nvSpPr>
        <p:spPr>
          <a:xfrm>
            <a:off x="1280160" y="2207941"/>
            <a:ext cx="8229600" cy="39699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The while loop is used to repeat an instruction as long as a certain condition is true. Used when you don’t know how many time you should repeat the instruction.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Arial"/>
                <a:ea typeface="Arial"/>
                <a:cs typeface="Arial"/>
                <a:sym typeface="Arial"/>
              </a:rPr>
              <a:t>Example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count = 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while count &lt; 2:</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print(count)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count = count + 1</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print ("Good bye!")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4" name="Google Shape;544;p42"/>
          <p:cNvSpPr txBox="1"/>
          <p:nvPr/>
        </p:nvSpPr>
        <p:spPr>
          <a:xfrm>
            <a:off x="5486400" y="3670982"/>
            <a:ext cx="4023360" cy="1475873"/>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Arial"/>
                <a:ea typeface="Arial"/>
                <a:cs typeface="Arial"/>
                <a:sym typeface="Arial"/>
              </a:rPr>
              <a:t>Output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Good bye!</a:t>
            </a:r>
            <a:endParaRPr b="0" i="0" sz="1400" u="none" cap="none" strike="noStrike">
              <a:solidFill>
                <a:srgbClr val="000000"/>
              </a:solidFill>
              <a:latin typeface="Arial"/>
              <a:ea typeface="Arial"/>
              <a:cs typeface="Arial"/>
              <a:sym typeface="Arial"/>
            </a:endParaRPr>
          </a:p>
        </p:txBody>
      </p:sp>
      <p:sp>
        <p:nvSpPr>
          <p:cNvPr id="545" name="Google Shape;545;p42"/>
          <p:cNvSpPr/>
          <p:nvPr/>
        </p:nvSpPr>
        <p:spPr>
          <a:xfrm>
            <a:off x="1097280" y="4244398"/>
            <a:ext cx="164520" cy="164520"/>
          </a:xfrm>
          <a:custGeom>
            <a:rect b="b" l="l" r="r" t="t"/>
            <a:pathLst>
              <a:path extrusionOk="0" h="21600" w="21600">
                <a:moveTo>
                  <a:pt x="10800" y="0"/>
                </a:moveTo>
                <a:lnTo>
                  <a:pt x="21600" y="10800"/>
                </a:lnTo>
                <a:lnTo>
                  <a:pt x="10800" y="21600"/>
                </a:lnTo>
                <a:lnTo>
                  <a:pt x="0" y="10800"/>
                </a:lnTo>
                <a:lnTo>
                  <a:pt x="10800" y="0"/>
                </a:lnTo>
                <a:close/>
              </a:path>
            </a:pathLst>
          </a:custGeom>
          <a:solidFill>
            <a:srgbClr val="62A73B"/>
          </a:solidFill>
          <a:ln cap="flat" cmpd="sng" w="9525">
            <a:solidFill>
              <a:srgbClr val="3465A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6" name="Google Shape;546;p42"/>
          <p:cNvSpPr/>
          <p:nvPr/>
        </p:nvSpPr>
        <p:spPr>
          <a:xfrm>
            <a:off x="1106460" y="4494481"/>
            <a:ext cx="164520" cy="164520"/>
          </a:xfrm>
          <a:custGeom>
            <a:rect b="b" l="l" r="r" t="t"/>
            <a:pathLst>
              <a:path extrusionOk="0" h="21600" w="21600">
                <a:moveTo>
                  <a:pt x="10800" y="0"/>
                </a:moveTo>
                <a:lnTo>
                  <a:pt x="21600" y="10800"/>
                </a:lnTo>
                <a:lnTo>
                  <a:pt x="10800" y="21600"/>
                </a:lnTo>
                <a:lnTo>
                  <a:pt x="0" y="10800"/>
                </a:lnTo>
                <a:lnTo>
                  <a:pt x="10800" y="0"/>
                </a:lnTo>
                <a:close/>
              </a:path>
            </a:pathLst>
          </a:custGeom>
          <a:solidFill>
            <a:srgbClr val="62A73B"/>
          </a:solidFill>
          <a:ln cap="flat" cmpd="sng" w="9525">
            <a:solidFill>
              <a:srgbClr val="3465A4"/>
            </a:solidFill>
            <a:prstDash val="solid"/>
            <a:round/>
            <a:headEnd len="sm" w="sm" type="none"/>
            <a:tailEnd len="sm" w="sm" type="none"/>
          </a:ln>
        </p:spPr>
      </p:sp>
      <p:sp>
        <p:nvSpPr>
          <p:cNvPr id="547" name="Google Shape;547;p42"/>
          <p:cNvSpPr/>
          <p:nvPr/>
        </p:nvSpPr>
        <p:spPr>
          <a:xfrm>
            <a:off x="2021331" y="4775735"/>
            <a:ext cx="164520" cy="164520"/>
          </a:xfrm>
          <a:custGeom>
            <a:rect b="b" l="l" r="r" t="t"/>
            <a:pathLst>
              <a:path extrusionOk="0" h="21600" w="21600">
                <a:moveTo>
                  <a:pt x="10800" y="0"/>
                </a:moveTo>
                <a:lnTo>
                  <a:pt x="21600" y="10800"/>
                </a:lnTo>
                <a:lnTo>
                  <a:pt x="10800" y="21600"/>
                </a:lnTo>
                <a:lnTo>
                  <a:pt x="0" y="10800"/>
                </a:lnTo>
                <a:lnTo>
                  <a:pt x="10800" y="0"/>
                </a:lnTo>
                <a:close/>
              </a:path>
            </a:pathLst>
          </a:custGeom>
          <a:solidFill>
            <a:srgbClr val="62A73B"/>
          </a:solidFill>
          <a:ln cap="flat" cmpd="sng" w="9525">
            <a:solidFill>
              <a:srgbClr val="3465A4"/>
            </a:solidFill>
            <a:prstDash val="solid"/>
            <a:round/>
            <a:headEnd len="sm" w="sm" type="none"/>
            <a:tailEnd len="sm" w="sm" type="none"/>
          </a:ln>
        </p:spPr>
      </p:sp>
      <p:sp>
        <p:nvSpPr>
          <p:cNvPr id="548" name="Google Shape;548;p42"/>
          <p:cNvSpPr/>
          <p:nvPr/>
        </p:nvSpPr>
        <p:spPr>
          <a:xfrm>
            <a:off x="2021331" y="5064595"/>
            <a:ext cx="164520" cy="164520"/>
          </a:xfrm>
          <a:custGeom>
            <a:rect b="b" l="l" r="r" t="t"/>
            <a:pathLst>
              <a:path extrusionOk="0" h="21600" w="21600">
                <a:moveTo>
                  <a:pt x="10800" y="0"/>
                </a:moveTo>
                <a:lnTo>
                  <a:pt x="21600" y="10800"/>
                </a:lnTo>
                <a:lnTo>
                  <a:pt x="10800" y="21600"/>
                </a:lnTo>
                <a:lnTo>
                  <a:pt x="0" y="10800"/>
                </a:lnTo>
                <a:lnTo>
                  <a:pt x="10800" y="0"/>
                </a:lnTo>
                <a:close/>
              </a:path>
            </a:pathLst>
          </a:custGeom>
          <a:solidFill>
            <a:srgbClr val="62A73B"/>
          </a:solidFill>
          <a:ln cap="flat" cmpd="sng" w="9525">
            <a:solidFill>
              <a:srgbClr val="3465A4"/>
            </a:solidFill>
            <a:prstDash val="solid"/>
            <a:round/>
            <a:headEnd len="sm" w="sm" type="none"/>
            <a:tailEnd len="sm" w="sm" type="none"/>
          </a:ln>
        </p:spPr>
      </p:sp>
      <p:sp>
        <p:nvSpPr>
          <p:cNvPr id="549" name="Google Shape;549;p42"/>
          <p:cNvSpPr/>
          <p:nvPr/>
        </p:nvSpPr>
        <p:spPr>
          <a:xfrm>
            <a:off x="1097280" y="5334318"/>
            <a:ext cx="164520" cy="164520"/>
          </a:xfrm>
          <a:custGeom>
            <a:rect b="b" l="l" r="r" t="t"/>
            <a:pathLst>
              <a:path extrusionOk="0" h="21600" w="21600">
                <a:moveTo>
                  <a:pt x="10800" y="0"/>
                </a:moveTo>
                <a:lnTo>
                  <a:pt x="21600" y="10800"/>
                </a:lnTo>
                <a:lnTo>
                  <a:pt x="10800" y="21600"/>
                </a:lnTo>
                <a:lnTo>
                  <a:pt x="0" y="10800"/>
                </a:lnTo>
                <a:lnTo>
                  <a:pt x="10800" y="0"/>
                </a:lnTo>
                <a:close/>
              </a:path>
            </a:pathLst>
          </a:custGeom>
          <a:solidFill>
            <a:srgbClr val="62A73B"/>
          </a:solidFill>
          <a:ln cap="flat" cmpd="sng" w="9525">
            <a:solidFill>
              <a:srgbClr val="3465A4"/>
            </a:solidFill>
            <a:prstDash val="solid"/>
            <a:round/>
            <a:headEnd len="sm" w="sm" type="none"/>
            <a:tailEnd len="sm" w="sm" type="none"/>
          </a:ln>
        </p:spPr>
      </p:sp>
      <p:pic>
        <p:nvPicPr>
          <p:cNvPr id="550" name="Google Shape;550;p42"/>
          <p:cNvPicPr preferRelativeResize="0"/>
          <p:nvPr/>
        </p:nvPicPr>
        <p:blipFill rotWithShape="1">
          <a:blip r:embed="rId3">
            <a:alphaModFix/>
          </a:blip>
          <a:srcRect b="0" l="0" r="0" t="0"/>
          <a:stretch/>
        </p:blipFill>
        <p:spPr>
          <a:xfrm>
            <a:off x="7604039" y="2972878"/>
            <a:ext cx="2119680" cy="3256200"/>
          </a:xfrm>
          <a:prstGeom prst="rect">
            <a:avLst/>
          </a:prstGeom>
          <a:noFill/>
          <a:ln>
            <a:noFill/>
          </a:ln>
        </p:spPr>
      </p:pic>
      <p:sp>
        <p:nvSpPr>
          <p:cNvPr id="551" name="Google Shape;551;p42"/>
          <p:cNvSpPr/>
          <p:nvPr/>
        </p:nvSpPr>
        <p:spPr>
          <a:xfrm>
            <a:off x="1807372" y="4326658"/>
            <a:ext cx="1371600" cy="548640"/>
          </a:xfrm>
          <a:prstGeom prst="ellipse">
            <a:avLst/>
          </a:prstGeom>
          <a:noFill/>
          <a:ln cap="flat" cmpd="sng" w="38150">
            <a:solidFill>
              <a:srgbClr val="ED1C2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2"/>
          <p:cNvSpPr txBox="1"/>
          <p:nvPr/>
        </p:nvSpPr>
        <p:spPr>
          <a:xfrm>
            <a:off x="3165480" y="3849604"/>
            <a:ext cx="2286000" cy="644877"/>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ED1C24"/>
                </a:solidFill>
                <a:latin typeface="Arial"/>
                <a:ea typeface="Arial"/>
                <a:cs typeface="Arial"/>
                <a:sym typeface="Arial"/>
              </a:rPr>
              <a:t>Be careful with infinite loops !</a:t>
            </a:r>
            <a:endParaRPr b="0" i="0" sz="1800" u="none" cap="none" strike="noStrike">
              <a:solidFill>
                <a:schemeClr val="dk1"/>
              </a:solidFill>
              <a:latin typeface="Arial"/>
              <a:ea typeface="Arial"/>
              <a:cs typeface="Arial"/>
              <a:sym typeface="Arial"/>
            </a:endParaRPr>
          </a:p>
        </p:txBody>
      </p:sp>
      <p:sp>
        <p:nvSpPr>
          <p:cNvPr id="553" name="Google Shape;553;p4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While loop</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2023b224b9_0_11"/>
          <p:cNvSpPr txBox="1"/>
          <p:nvPr>
            <p:ph idx="1" type="body"/>
          </p:nvPr>
        </p:nvSpPr>
        <p:spPr>
          <a:xfrm>
            <a:off x="1154525" y="1864250"/>
            <a:ext cx="5449200" cy="439770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0"/>
              </a:spcBef>
              <a:spcAft>
                <a:spcPts val="0"/>
              </a:spcAft>
              <a:buClr>
                <a:schemeClr val="dk1"/>
              </a:buClr>
              <a:buSzPts val="1018"/>
              <a:buFont typeface="Arial"/>
              <a:buNone/>
            </a:pPr>
            <a:r>
              <a:rPr b="1" lang="en-US" sz="2397">
                <a:solidFill>
                  <a:schemeClr val="dk1"/>
                </a:solidFill>
                <a:latin typeface="Arial"/>
                <a:ea typeface="Arial"/>
                <a:cs typeface="Arial"/>
                <a:sym typeface="Arial"/>
              </a:rPr>
              <a:t>Programming</a:t>
            </a:r>
            <a:r>
              <a:rPr lang="en-US" sz="2397">
                <a:solidFill>
                  <a:schemeClr val="dk1"/>
                </a:solidFill>
                <a:latin typeface="Arial"/>
                <a:ea typeface="Arial"/>
                <a:cs typeface="Arial"/>
                <a:sym typeface="Arial"/>
              </a:rPr>
              <a:t>, or coding =&gt; telling a computer what to do by giving it precise commands to which it responds.</a:t>
            </a:r>
            <a:endParaRPr sz="1195">
              <a:solidFill>
                <a:schemeClr val="dk1"/>
              </a:solidFill>
              <a:latin typeface="Arial"/>
              <a:ea typeface="Arial"/>
              <a:cs typeface="Arial"/>
              <a:sym typeface="Arial"/>
            </a:endParaRPr>
          </a:p>
          <a:p>
            <a:pPr indent="0" lvl="0" marL="0" rtl="0" algn="l">
              <a:lnSpc>
                <a:spcPct val="80000"/>
              </a:lnSpc>
              <a:spcBef>
                <a:spcPts val="0"/>
              </a:spcBef>
              <a:spcAft>
                <a:spcPts val="0"/>
              </a:spcAft>
              <a:buClr>
                <a:schemeClr val="dk1"/>
              </a:buClr>
              <a:buSzPts val="1018"/>
              <a:buFont typeface="Arial"/>
              <a:buNone/>
            </a:pPr>
            <a:r>
              <a:t/>
            </a:r>
            <a:endParaRPr sz="2397">
              <a:solidFill>
                <a:schemeClr val="dk1"/>
              </a:solidFill>
              <a:latin typeface="Arial"/>
              <a:ea typeface="Arial"/>
              <a:cs typeface="Arial"/>
              <a:sym typeface="Arial"/>
            </a:endParaRPr>
          </a:p>
          <a:p>
            <a:pPr indent="0" lvl="0" marL="0" rtl="0" algn="l">
              <a:lnSpc>
                <a:spcPct val="80000"/>
              </a:lnSpc>
              <a:spcBef>
                <a:spcPts val="0"/>
              </a:spcBef>
              <a:spcAft>
                <a:spcPts val="0"/>
              </a:spcAft>
              <a:buClr>
                <a:schemeClr val="dk1"/>
              </a:buClr>
              <a:buSzPts val="1018"/>
              <a:buFont typeface="Arial"/>
              <a:buNone/>
            </a:pPr>
            <a:r>
              <a:rPr lang="en-US" sz="2397">
                <a:solidFill>
                  <a:schemeClr val="dk1"/>
                </a:solidFill>
                <a:latin typeface="Arial"/>
                <a:ea typeface="Arial"/>
                <a:cs typeface="Arial"/>
                <a:sym typeface="Arial"/>
              </a:rPr>
              <a:t>How do we tell a computer what to do? =&gt; With </a:t>
            </a:r>
            <a:r>
              <a:rPr b="1" lang="en-US" sz="2397">
                <a:solidFill>
                  <a:schemeClr val="dk1"/>
                </a:solidFill>
                <a:latin typeface="Arial"/>
                <a:ea typeface="Arial"/>
                <a:cs typeface="Arial"/>
                <a:sym typeface="Arial"/>
              </a:rPr>
              <a:t>code</a:t>
            </a:r>
            <a:endParaRPr sz="1195">
              <a:solidFill>
                <a:schemeClr val="dk1"/>
              </a:solidFill>
              <a:latin typeface="Arial"/>
              <a:ea typeface="Arial"/>
              <a:cs typeface="Arial"/>
              <a:sym typeface="Arial"/>
            </a:endParaRPr>
          </a:p>
          <a:p>
            <a:pPr indent="0" lvl="0" marL="0" rtl="0" algn="l">
              <a:lnSpc>
                <a:spcPct val="80000"/>
              </a:lnSpc>
              <a:spcBef>
                <a:spcPts val="0"/>
              </a:spcBef>
              <a:spcAft>
                <a:spcPts val="0"/>
              </a:spcAft>
              <a:buClr>
                <a:schemeClr val="dk1"/>
              </a:buClr>
              <a:buSzPts val="1018"/>
              <a:buFont typeface="Arial"/>
              <a:buNone/>
            </a:pPr>
            <a:r>
              <a:t/>
            </a:r>
            <a:endParaRPr sz="2397">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018"/>
              <a:buFont typeface="Arial"/>
              <a:buNone/>
            </a:pPr>
            <a:r>
              <a:rPr lang="en-US" sz="2397">
                <a:solidFill>
                  <a:schemeClr val="dk1"/>
                </a:solidFill>
                <a:latin typeface="Arial"/>
                <a:ea typeface="Arial"/>
                <a:cs typeface="Arial"/>
                <a:sym typeface="Arial"/>
              </a:rPr>
              <a:t>A programming language is just a language that both the computer and you can understand. </a:t>
            </a:r>
            <a:endParaRPr sz="1195">
              <a:solidFill>
                <a:schemeClr val="dk1"/>
              </a:solidFill>
              <a:latin typeface="Arial"/>
              <a:ea typeface="Arial"/>
              <a:cs typeface="Arial"/>
              <a:sym typeface="Arial"/>
            </a:endParaRPr>
          </a:p>
          <a:p>
            <a:pPr indent="0" lvl="0" marL="0" rtl="0" algn="l">
              <a:lnSpc>
                <a:spcPct val="80000"/>
              </a:lnSpc>
              <a:spcBef>
                <a:spcPts val="0"/>
              </a:spcBef>
              <a:spcAft>
                <a:spcPts val="0"/>
              </a:spcAft>
              <a:buClr>
                <a:schemeClr val="dk1"/>
              </a:buClr>
              <a:buSzPts val="1018"/>
              <a:buFont typeface="Arial"/>
              <a:buNone/>
            </a:pPr>
            <a:r>
              <a:t/>
            </a:r>
            <a:endParaRPr sz="1750">
              <a:solidFill>
                <a:schemeClr val="dk1"/>
              </a:solidFill>
              <a:latin typeface="Arial"/>
              <a:ea typeface="Arial"/>
              <a:cs typeface="Arial"/>
              <a:sym typeface="Arial"/>
            </a:endParaRPr>
          </a:p>
        </p:txBody>
      </p:sp>
      <p:sp>
        <p:nvSpPr>
          <p:cNvPr id="137" name="Google Shape;137;g12023b224b9_0_1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Programming</a:t>
            </a:r>
            <a:endParaRPr>
              <a:latin typeface="Arial"/>
              <a:ea typeface="Arial"/>
              <a:cs typeface="Arial"/>
              <a:sym typeface="Arial"/>
            </a:endParaRPr>
          </a:p>
        </p:txBody>
      </p:sp>
      <p:sp>
        <p:nvSpPr>
          <p:cNvPr id="138" name="Google Shape;138;g12023b224b9_0_11"/>
          <p:cNvSpPr txBox="1"/>
          <p:nvPr/>
        </p:nvSpPr>
        <p:spPr>
          <a:xfrm>
            <a:off x="1217475" y="5575850"/>
            <a:ext cx="10563600" cy="686100"/>
          </a:xfrm>
          <a:prstGeom prst="rect">
            <a:avLst/>
          </a:prstGeom>
          <a:noFill/>
          <a:ln>
            <a:noFill/>
          </a:ln>
        </p:spPr>
        <p:txBody>
          <a:bodyPr anchorCtr="0" anchor="t" bIns="45700" lIns="0" spcFirstLastPara="1" rIns="0" wrap="square" tIns="45700">
            <a:normAutofit/>
          </a:bodyPr>
          <a:lstStyle/>
          <a:p>
            <a:pPr indent="0" lvl="0" marL="0" marR="0" rtl="0" algn="l">
              <a:lnSpc>
                <a:spcPct val="80000"/>
              </a:lnSpc>
              <a:spcBef>
                <a:spcPts val="0"/>
              </a:spcBef>
              <a:spcAft>
                <a:spcPts val="0"/>
              </a:spcAft>
              <a:buClr>
                <a:schemeClr val="dk1"/>
              </a:buClr>
              <a:buSzPts val="1018"/>
              <a:buFont typeface="Arial"/>
              <a:buNone/>
            </a:pPr>
            <a:r>
              <a:rPr b="0" i="0" lang="en-US" sz="2397" u="none" cap="none" strike="noStrike">
                <a:solidFill>
                  <a:srgbClr val="FF9900"/>
                </a:solidFill>
                <a:latin typeface="Arial"/>
                <a:ea typeface="Arial"/>
                <a:cs typeface="Arial"/>
                <a:sym typeface="Arial"/>
              </a:rPr>
              <a:t>Have you heard of any of these languages? Do you know any others?</a:t>
            </a:r>
            <a:endParaRPr b="0" i="0" sz="1400" u="none" cap="none" strike="noStrike">
              <a:solidFill>
                <a:srgbClr val="000000"/>
              </a:solidFill>
              <a:latin typeface="Arial"/>
              <a:ea typeface="Arial"/>
              <a:cs typeface="Arial"/>
              <a:sym typeface="Arial"/>
            </a:endParaRPr>
          </a:p>
        </p:txBody>
      </p:sp>
      <p:sp>
        <p:nvSpPr>
          <p:cNvPr id="139" name="Google Shape;139;g12023b224b9_0_11"/>
          <p:cNvSpPr txBox="1"/>
          <p:nvPr/>
        </p:nvSpPr>
        <p:spPr>
          <a:xfrm>
            <a:off x="7326775" y="1910525"/>
            <a:ext cx="3828900" cy="197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2300" u="none" cap="none" strike="noStrike">
                <a:solidFill>
                  <a:schemeClr val="dk1"/>
                </a:solidFill>
                <a:latin typeface="Arial"/>
                <a:ea typeface="Arial"/>
                <a:cs typeface="Arial"/>
                <a:sym typeface="Arial"/>
              </a:rPr>
              <a:t>Code is written in </a:t>
            </a:r>
            <a:r>
              <a:rPr b="1" i="0" lang="en-US" sz="2300" u="none" cap="none" strike="noStrike">
                <a:solidFill>
                  <a:schemeClr val="dk1"/>
                </a:solidFill>
                <a:latin typeface="Arial"/>
                <a:ea typeface="Arial"/>
                <a:cs typeface="Arial"/>
                <a:sym typeface="Arial"/>
              </a:rPr>
              <a:t>various </a:t>
            </a:r>
            <a:r>
              <a:rPr b="0" i="0" lang="en-US" sz="2300" u="none" cap="none" strike="noStrike">
                <a:solidFill>
                  <a:schemeClr val="dk1"/>
                </a:solidFill>
                <a:latin typeface="Arial"/>
                <a:ea typeface="Arial"/>
                <a:cs typeface="Arial"/>
                <a:sym typeface="Arial"/>
              </a:rPr>
              <a:t>languages:</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Java</a:t>
            </a:r>
            <a:endParaRPr b="0" i="0" sz="2300" u="none" cap="none" strike="noStrike">
              <a:solidFill>
                <a:schemeClr val="dk1"/>
              </a:solidFill>
              <a:latin typeface="Arial"/>
              <a:ea typeface="Arial"/>
              <a:cs typeface="Arial"/>
              <a:sym typeface="Arial"/>
            </a:endParaRPr>
          </a:p>
          <a:p>
            <a:pPr indent="-374650" lvl="0" marL="457200" marR="0" rtl="0" algn="l">
              <a:lnSpc>
                <a:spcPct val="100000"/>
              </a:lnSpc>
              <a:spcBef>
                <a:spcPts val="0"/>
              </a:spcBef>
              <a:spcAft>
                <a:spcPts val="0"/>
              </a:spcAft>
              <a:buClr>
                <a:schemeClr val="dk1"/>
              </a:buClr>
              <a:buSzPts val="2300"/>
              <a:buFont typeface="Arial"/>
              <a:buChar char="●"/>
            </a:pPr>
            <a:r>
              <a:rPr b="0" i="0" lang="en-US" sz="2300" u="none" cap="none" strike="noStrike">
                <a:solidFill>
                  <a:schemeClr val="dk1"/>
                </a:solidFill>
                <a:latin typeface="Arial"/>
                <a:ea typeface="Arial"/>
                <a:cs typeface="Arial"/>
                <a:sym typeface="Arial"/>
              </a:rPr>
              <a:t>Python</a:t>
            </a:r>
            <a:endParaRPr b="0" i="0" sz="2300" u="none" cap="none" strike="noStrike">
              <a:solidFill>
                <a:schemeClr val="dk1"/>
              </a:solidFill>
              <a:latin typeface="Arial"/>
              <a:ea typeface="Arial"/>
              <a:cs typeface="Arial"/>
              <a:sym typeface="Arial"/>
            </a:endParaRPr>
          </a:p>
          <a:p>
            <a:pPr indent="-381000" lvl="0" marL="457200" marR="0" rtl="0" algn="l">
              <a:lnSpc>
                <a:spcPct val="100000"/>
              </a:lnSpc>
              <a:spcBef>
                <a:spcPts val="0"/>
              </a:spcBef>
              <a:spcAft>
                <a:spcPts val="0"/>
              </a:spcAft>
              <a:buClr>
                <a:schemeClr val="dk1"/>
              </a:buClr>
              <a:buSzPts val="2400"/>
              <a:buFont typeface="Arial"/>
              <a:buChar char="●"/>
            </a:pPr>
            <a:r>
              <a:rPr b="0" i="0" lang="en-US" sz="2300" u="none" cap="none" strike="noStrike">
                <a:solidFill>
                  <a:schemeClr val="dk1"/>
                </a:solidFill>
                <a:latin typeface="Arial"/>
                <a:ea typeface="Arial"/>
                <a:cs typeface="Arial"/>
                <a:sym typeface="Arial"/>
              </a:rPr>
              <a:t>C++</a:t>
            </a:r>
            <a:r>
              <a:rPr b="0" i="0" lang="en-US" sz="2400" u="none" cap="none" strike="noStrike">
                <a:solidFill>
                  <a:schemeClr val="dk1"/>
                </a:solidFill>
                <a:latin typeface="Arial"/>
                <a:ea typeface="Arial"/>
                <a:cs typeface="Arial"/>
                <a:sym typeface="Arial"/>
              </a:rPr>
              <a:t>  </a:t>
            </a:r>
            <a:endParaRPr b="0" i="0" sz="1100" u="none" cap="none" strike="noStrike">
              <a:solidFill>
                <a:srgbClr val="000000"/>
              </a:solidFill>
              <a:latin typeface="Calibri"/>
              <a:ea typeface="Calibri"/>
              <a:cs typeface="Calibri"/>
              <a:sym typeface="Calibri"/>
            </a:endParaRPr>
          </a:p>
        </p:txBody>
      </p:sp>
      <p:pic>
        <p:nvPicPr>
          <p:cNvPr id="140" name="Google Shape;140;g12023b224b9_0_11"/>
          <p:cNvPicPr preferRelativeResize="0"/>
          <p:nvPr/>
        </p:nvPicPr>
        <p:blipFill rotWithShape="1">
          <a:blip r:embed="rId3">
            <a:alphaModFix/>
          </a:blip>
          <a:srcRect b="0" l="0" r="0" t="0"/>
          <a:stretch/>
        </p:blipFill>
        <p:spPr>
          <a:xfrm>
            <a:off x="9755224" y="2614450"/>
            <a:ext cx="1639425" cy="1002550"/>
          </a:xfrm>
          <a:prstGeom prst="rect">
            <a:avLst/>
          </a:prstGeom>
          <a:noFill/>
          <a:ln>
            <a:noFill/>
          </a:ln>
        </p:spPr>
      </p:pic>
      <p:pic>
        <p:nvPicPr>
          <p:cNvPr id="141" name="Google Shape;141;g12023b224b9_0_11"/>
          <p:cNvPicPr preferRelativeResize="0"/>
          <p:nvPr/>
        </p:nvPicPr>
        <p:blipFill rotWithShape="1">
          <a:blip r:embed="rId4">
            <a:alphaModFix/>
          </a:blip>
          <a:srcRect b="0" l="0" r="0" t="0"/>
          <a:stretch/>
        </p:blipFill>
        <p:spPr>
          <a:xfrm>
            <a:off x="7563525" y="4053750"/>
            <a:ext cx="1192177" cy="1192177"/>
          </a:xfrm>
          <a:prstGeom prst="rect">
            <a:avLst/>
          </a:prstGeom>
          <a:noFill/>
          <a:ln>
            <a:noFill/>
          </a:ln>
        </p:spPr>
      </p:pic>
      <p:pic>
        <p:nvPicPr>
          <p:cNvPr id="142" name="Google Shape;142;g12023b224b9_0_11"/>
          <p:cNvPicPr preferRelativeResize="0"/>
          <p:nvPr/>
        </p:nvPicPr>
        <p:blipFill rotWithShape="1">
          <a:blip r:embed="rId5">
            <a:alphaModFix/>
          </a:blip>
          <a:srcRect b="0" l="0" r="0" t="0"/>
          <a:stretch/>
        </p:blipFill>
        <p:spPr>
          <a:xfrm>
            <a:off x="9487449" y="4042487"/>
            <a:ext cx="985625" cy="1107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3"/>
          <p:cNvSpPr/>
          <p:nvPr/>
        </p:nvSpPr>
        <p:spPr>
          <a:xfrm>
            <a:off x="1981200" y="2082600"/>
            <a:ext cx="8228880" cy="4343400"/>
          </a:xfrm>
          <a:prstGeom prst="rect">
            <a:avLst/>
          </a:prstGeom>
          <a:noFill/>
          <a:ln>
            <a:noFill/>
          </a:ln>
        </p:spPr>
        <p:txBody>
          <a:bodyPr anchorCtr="0" anchor="t" bIns="45000" lIns="45700" spcFirstLastPara="1" rIns="45700" wrap="square" tIns="45000">
            <a:noAutofit/>
          </a:bodyPr>
          <a:lstStyle/>
          <a:p>
            <a:pPr indent="-456480" lvl="0" marL="457200" marR="0" rtl="0" algn="l">
              <a:lnSpc>
                <a:spcPct val="100000"/>
              </a:lnSpc>
              <a:spcBef>
                <a:spcPts val="0"/>
              </a:spcBef>
              <a:spcAft>
                <a:spcPts val="0"/>
              </a:spcAft>
              <a:buClr>
                <a:srgbClr val="FF0000"/>
              </a:buClr>
              <a:buSzPts val="2800"/>
              <a:buFont typeface="Arial"/>
              <a:buChar char="•"/>
            </a:pPr>
            <a:r>
              <a:rPr b="1" i="0" lang="en-US" sz="2800" u="none" cap="none" strike="noStrike">
                <a:solidFill>
                  <a:srgbClr val="FF0000"/>
                </a:solidFill>
                <a:latin typeface="Arial"/>
                <a:ea typeface="Arial"/>
                <a:cs typeface="Arial"/>
                <a:sym typeface="Arial"/>
              </a:rPr>
              <a:t>while</a:t>
            </a:r>
            <a:r>
              <a:rPr b="1" i="0" lang="en-US" sz="2800" u="none" cap="none" strike="noStrike">
                <a:solidFill>
                  <a:srgbClr val="000000"/>
                </a:solidFill>
                <a:latin typeface="Arial"/>
                <a:ea typeface="Arial"/>
                <a:cs typeface="Arial"/>
                <a:sym typeface="Arial"/>
              </a:rPr>
              <a:t> </a:t>
            </a:r>
            <a:r>
              <a:rPr b="1" i="0" lang="en-US" sz="2800" u="none" cap="none" strike="noStrike">
                <a:solidFill>
                  <a:srgbClr val="9BBB59"/>
                </a:solidFill>
                <a:latin typeface="Arial"/>
                <a:ea typeface="Arial"/>
                <a:cs typeface="Arial"/>
                <a:sym typeface="Arial"/>
              </a:rPr>
              <a:t>True</a:t>
            </a:r>
            <a:r>
              <a:rPr b="0" i="0" lang="en-US" sz="2800" u="none" cap="none" strike="noStrike">
                <a:solidFill>
                  <a:srgbClr val="000000"/>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	</a:t>
            </a:r>
            <a:r>
              <a:rPr b="0" i="0" lang="en-US" sz="2800" u="none" cap="none" strike="noStrike">
                <a:solidFill>
                  <a:srgbClr val="404040"/>
                </a:solidFill>
                <a:latin typeface="Arial"/>
                <a:ea typeface="Arial"/>
                <a:cs typeface="Arial"/>
                <a:sym typeface="Arial"/>
              </a:rPr>
              <a:t>letter = input("Type Q to quit")</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404040"/>
                </a:solidFill>
                <a:latin typeface="Arial"/>
                <a:ea typeface="Arial"/>
                <a:cs typeface="Arial"/>
                <a:sym typeface="Arial"/>
              </a:rPr>
              <a:t>	if letter != ‘Q’</a:t>
            </a:r>
            <a:r>
              <a:rPr b="0" i="0" lang="en-US" sz="2800" u="none" cap="none" strike="noStrike">
                <a:solidFill>
                  <a:srgbClr val="000000"/>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		</a:t>
            </a:r>
            <a:r>
              <a:rPr b="1" i="0" lang="en-US" sz="2800" u="none" cap="none" strike="noStrike">
                <a:solidFill>
                  <a:srgbClr val="FF0000"/>
                </a:solidFill>
                <a:latin typeface="Arial"/>
                <a:ea typeface="Arial"/>
                <a:cs typeface="Arial"/>
                <a:sym typeface="Arial"/>
              </a:rPr>
              <a:t>continue</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	</a:t>
            </a:r>
            <a:r>
              <a:rPr b="0" i="0" lang="en-US" sz="2800" u="none" cap="none" strike="noStrike">
                <a:solidFill>
                  <a:srgbClr val="404040"/>
                </a:solidFill>
                <a:latin typeface="Arial"/>
                <a:ea typeface="Arial"/>
                <a:cs typeface="Arial"/>
                <a:sym typeface="Arial"/>
              </a:rPr>
              <a:t>if letter == ‘Q’:</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404040"/>
                </a:solidFill>
                <a:latin typeface="Arial"/>
                <a:ea typeface="Arial"/>
                <a:cs typeface="Arial"/>
                <a:sym typeface="Arial"/>
              </a:rPr>
              <a:t>		print("End")</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		</a:t>
            </a:r>
            <a:r>
              <a:rPr b="1" i="0" lang="en-US" sz="2800" u="none" cap="none" strike="noStrike">
                <a:solidFill>
                  <a:srgbClr val="FF0000"/>
                </a:solidFill>
                <a:latin typeface="Arial"/>
                <a:ea typeface="Arial"/>
                <a:cs typeface="Arial"/>
                <a:sym typeface="Arial"/>
              </a:rPr>
              <a:t>break</a:t>
            </a:r>
            <a:endParaRPr b="0" i="0" sz="2800" u="none" cap="none" strike="noStrike">
              <a:solidFill>
                <a:schemeClr val="dk1"/>
              </a:solidFill>
              <a:latin typeface="Arial"/>
              <a:ea typeface="Arial"/>
              <a:cs typeface="Arial"/>
              <a:sym typeface="Arial"/>
            </a:endParaRPr>
          </a:p>
        </p:txBody>
      </p:sp>
      <p:sp>
        <p:nvSpPr>
          <p:cNvPr id="559" name="Google Shape;559;p4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Break and continue</a:t>
            </a:r>
            <a:endParaRPr>
              <a:latin typeface="Arial"/>
              <a:ea typeface="Arial"/>
              <a:cs typeface="Arial"/>
              <a:sym typeface="Arial"/>
            </a:endParaRPr>
          </a:p>
        </p:txBody>
      </p:sp>
      <p:cxnSp>
        <p:nvCxnSpPr>
          <p:cNvPr id="560" name="Google Shape;560;p43"/>
          <p:cNvCxnSpPr/>
          <p:nvPr/>
        </p:nvCxnSpPr>
        <p:spPr>
          <a:xfrm rot="10800000">
            <a:off x="5341434" y="3635298"/>
            <a:ext cx="1193181" cy="100361"/>
          </a:xfrm>
          <a:prstGeom prst="straightConnector1">
            <a:avLst/>
          </a:prstGeom>
          <a:noFill/>
          <a:ln cap="flat" cmpd="sng" w="12700">
            <a:solidFill>
              <a:schemeClr val="accent1"/>
            </a:solidFill>
            <a:prstDash val="solid"/>
            <a:round/>
            <a:headEnd len="sm" w="sm" type="none"/>
            <a:tailEnd len="med" w="med" type="triangle"/>
          </a:ln>
        </p:spPr>
      </p:cxnSp>
      <p:cxnSp>
        <p:nvCxnSpPr>
          <p:cNvPr id="561" name="Google Shape;561;p43"/>
          <p:cNvCxnSpPr/>
          <p:nvPr/>
        </p:nvCxnSpPr>
        <p:spPr>
          <a:xfrm rot="10800000">
            <a:off x="4933299" y="4963742"/>
            <a:ext cx="1193181" cy="100361"/>
          </a:xfrm>
          <a:prstGeom prst="straightConnector1">
            <a:avLst/>
          </a:prstGeom>
          <a:noFill/>
          <a:ln cap="flat" cmpd="sng" w="12700">
            <a:solidFill>
              <a:schemeClr val="accent1"/>
            </a:solidFill>
            <a:prstDash val="solid"/>
            <a:round/>
            <a:headEnd len="sm" w="sm" type="none"/>
            <a:tailEnd len="med" w="med" type="triangle"/>
          </a:ln>
        </p:spPr>
      </p:cxnSp>
      <p:sp>
        <p:nvSpPr>
          <p:cNvPr id="562" name="Google Shape;562;p43"/>
          <p:cNvSpPr txBox="1"/>
          <p:nvPr/>
        </p:nvSpPr>
        <p:spPr>
          <a:xfrm>
            <a:off x="6690732" y="3412493"/>
            <a:ext cx="336323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Jump directly to the next iteration of the loop</a:t>
            </a:r>
            <a:endParaRPr b="0" i="0" sz="1400" u="none" cap="none" strike="noStrike">
              <a:solidFill>
                <a:srgbClr val="000000"/>
              </a:solidFill>
              <a:latin typeface="Arial"/>
              <a:ea typeface="Arial"/>
              <a:cs typeface="Arial"/>
              <a:sym typeface="Arial"/>
            </a:endParaRPr>
          </a:p>
        </p:txBody>
      </p:sp>
      <p:sp>
        <p:nvSpPr>
          <p:cNvPr id="563" name="Google Shape;563;p43"/>
          <p:cNvSpPr txBox="1"/>
          <p:nvPr/>
        </p:nvSpPr>
        <p:spPr>
          <a:xfrm>
            <a:off x="6341328" y="4849996"/>
            <a:ext cx="33632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Exit the loop</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200"/>
              <a:buFont typeface="Calibri"/>
              <a:buNone/>
            </a:pPr>
            <a:r>
              <a:rPr lang="en-US" sz="4200">
                <a:latin typeface="Arial"/>
                <a:ea typeface="Arial"/>
                <a:cs typeface="Arial"/>
                <a:sym typeface="Arial"/>
              </a:rPr>
              <a:t>Iterating over a list</a:t>
            </a:r>
            <a:endParaRPr sz="4200">
              <a:latin typeface="Arial"/>
              <a:ea typeface="Arial"/>
              <a:cs typeface="Arial"/>
              <a:sym typeface="Arial"/>
            </a:endParaRPr>
          </a:p>
        </p:txBody>
      </p:sp>
      <p:sp>
        <p:nvSpPr>
          <p:cNvPr id="570" name="Google Shape;570;p59"/>
          <p:cNvSpPr txBox="1"/>
          <p:nvPr/>
        </p:nvSpPr>
        <p:spPr>
          <a:xfrm>
            <a:off x="1097280" y="2073653"/>
            <a:ext cx="7046100" cy="415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You can simply iterate over lists with for or while loops: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for elem in myList: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do something</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i=0</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while i&lt;len(myList):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do something</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i = i+1</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200"/>
              <a:buFont typeface="Calibri"/>
              <a:buNone/>
            </a:pPr>
            <a:r>
              <a:rPr lang="en-US" sz="4200">
                <a:latin typeface="Arial"/>
                <a:ea typeface="Arial"/>
                <a:cs typeface="Arial"/>
                <a:sym typeface="Arial"/>
              </a:rPr>
              <a:t>Example</a:t>
            </a:r>
            <a:endParaRPr>
              <a:latin typeface="Arial"/>
              <a:ea typeface="Arial"/>
              <a:cs typeface="Arial"/>
              <a:sym typeface="Arial"/>
            </a:endParaRPr>
          </a:p>
        </p:txBody>
      </p:sp>
      <p:sp>
        <p:nvSpPr>
          <p:cNvPr id="577" name="Google Shape;577;p60"/>
          <p:cNvSpPr txBox="1"/>
          <p:nvPr/>
        </p:nvSpPr>
        <p:spPr>
          <a:xfrm>
            <a:off x="1097280" y="1924756"/>
            <a:ext cx="10690200" cy="471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Let's suppose we have a list students that contains the name of all students of a</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class, we wish to print all the names with strictly more than 6 characters.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How would we achieve that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Arial"/>
                <a:ea typeface="Arial"/>
                <a:cs typeface="Arial"/>
                <a:sym typeface="Arial"/>
              </a:rPr>
              <a:t>First way: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for name in students: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if len(name)&gt;6:</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print(name)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Arial"/>
                <a:ea typeface="Arial"/>
                <a:cs typeface="Arial"/>
                <a:sym typeface="Arial"/>
              </a:rPr>
              <a:t>Second way: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i=0</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while i&lt;len(students):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if len(students[i])&gt;6:</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print(student[i])</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i=i+1</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4"/>
          <p:cNvSpPr txBox="1"/>
          <p:nvPr/>
        </p:nvSpPr>
        <p:spPr>
          <a:xfrm>
            <a:off x="1021079" y="1573108"/>
            <a:ext cx="10058400" cy="4693200"/>
          </a:xfrm>
          <a:prstGeom prst="rect">
            <a:avLst/>
          </a:prstGeom>
          <a:noFill/>
          <a:ln>
            <a:noFill/>
          </a:ln>
        </p:spPr>
        <p:txBody>
          <a:bodyPr anchorCtr="0" anchor="t" bIns="45000" lIns="90000" spcFirstLastPara="1" rIns="90000" wrap="square" tIns="45000">
            <a:spAutoFit/>
          </a:bodyPr>
          <a:lstStyle/>
          <a:p>
            <a:pPr indent="0" lvl="0" marL="0" marR="0" rtl="0" algn="l">
              <a:lnSpc>
                <a:spcPct val="150000"/>
              </a:lnSpc>
              <a:spcBef>
                <a:spcPts val="0"/>
              </a:spcBef>
              <a:spcAft>
                <a:spcPts val="0"/>
              </a:spcAft>
              <a:buClr>
                <a:srgbClr val="000000"/>
              </a:buClr>
              <a:buSzPts val="2300"/>
              <a:buFont typeface="Arial"/>
              <a:buNone/>
            </a:pPr>
            <a:r>
              <a:t/>
            </a:r>
            <a:endParaRPr b="0" i="0" sz="2300" u="none" cap="none" strike="noStrike">
              <a:solidFill>
                <a:srgbClr val="3F3F3F"/>
              </a:solidFill>
              <a:latin typeface="Calibri"/>
              <a:ea typeface="Calibri"/>
              <a:cs typeface="Calibri"/>
              <a:sym typeface="Calibri"/>
            </a:endParaRPr>
          </a:p>
          <a:p>
            <a:pPr indent="-342900" lvl="0" marL="342900" marR="0" rtl="0" algn="l">
              <a:lnSpc>
                <a:spcPct val="150000"/>
              </a:lnSpc>
              <a:spcBef>
                <a:spcPts val="0"/>
              </a:spcBef>
              <a:spcAft>
                <a:spcPts val="0"/>
              </a:spcAft>
              <a:buClr>
                <a:srgbClr val="3F3F3F"/>
              </a:buClr>
              <a:buSzPts val="2300"/>
              <a:buFont typeface="Calibri"/>
              <a:buChar char="•"/>
            </a:pPr>
            <a:r>
              <a:rPr b="0" i="0" lang="en-US" sz="2300" u="none" cap="none" strike="noStrike">
                <a:solidFill>
                  <a:srgbClr val="3F3F3F"/>
                </a:solidFill>
                <a:latin typeface="Calibri"/>
                <a:ea typeface="Calibri"/>
                <a:cs typeface="Calibri"/>
                <a:sym typeface="Calibri"/>
              </a:rPr>
              <a:t>What kind of operators do you remember?</a:t>
            </a:r>
            <a:endParaRPr b="0" i="0" sz="2300" u="none" cap="none" strike="noStrike">
              <a:solidFill>
                <a:srgbClr val="3F3F3F"/>
              </a:solidFill>
              <a:latin typeface="Calibri"/>
              <a:ea typeface="Calibri"/>
              <a:cs typeface="Calibri"/>
              <a:sym typeface="Calibri"/>
            </a:endParaRPr>
          </a:p>
          <a:p>
            <a:pPr indent="-342900" lvl="0" marL="342900" marR="0" rtl="0" algn="l">
              <a:lnSpc>
                <a:spcPct val="150000"/>
              </a:lnSpc>
              <a:spcBef>
                <a:spcPts val="0"/>
              </a:spcBef>
              <a:spcAft>
                <a:spcPts val="0"/>
              </a:spcAft>
              <a:buClr>
                <a:srgbClr val="3F3F3F"/>
              </a:buClr>
              <a:buSzPts val="2300"/>
              <a:buFont typeface="Calibri"/>
              <a:buChar char="•"/>
            </a:pPr>
            <a:r>
              <a:rPr b="0" i="0" lang="en-US" sz="2300" u="none" cap="none" strike="noStrike">
                <a:solidFill>
                  <a:srgbClr val="3F3F3F"/>
                </a:solidFill>
                <a:latin typeface="Calibri"/>
                <a:ea typeface="Calibri"/>
                <a:cs typeface="Calibri"/>
                <a:sym typeface="Calibri"/>
              </a:rPr>
              <a:t>How do you perform division in Python?</a:t>
            </a:r>
            <a:endParaRPr b="0" i="0" sz="2300" u="none" cap="none" strike="noStrike">
              <a:solidFill>
                <a:srgbClr val="3F3F3F"/>
              </a:solidFill>
              <a:latin typeface="Calibri"/>
              <a:ea typeface="Calibri"/>
              <a:cs typeface="Calibri"/>
              <a:sym typeface="Calibri"/>
            </a:endParaRPr>
          </a:p>
          <a:p>
            <a:pPr indent="-342900" lvl="0" marL="342900" marR="0" rtl="0" algn="l">
              <a:lnSpc>
                <a:spcPct val="150000"/>
              </a:lnSpc>
              <a:spcBef>
                <a:spcPts val="0"/>
              </a:spcBef>
              <a:spcAft>
                <a:spcPts val="0"/>
              </a:spcAft>
              <a:buClr>
                <a:srgbClr val="3F3F3F"/>
              </a:buClr>
              <a:buSzPts val="2300"/>
              <a:buFont typeface="Calibri"/>
              <a:buChar char="•"/>
            </a:pPr>
            <a:r>
              <a:rPr b="0" i="0" lang="en-US" sz="2300" u="none" cap="none" strike="noStrike">
                <a:solidFill>
                  <a:srgbClr val="3F3F3F"/>
                </a:solidFill>
                <a:latin typeface="Calibri"/>
                <a:ea typeface="Calibri"/>
                <a:cs typeface="Calibri"/>
                <a:sym typeface="Calibri"/>
              </a:rPr>
              <a:t>What is a Boolean expression?</a:t>
            </a:r>
            <a:endParaRPr b="0" i="0" sz="2300" u="none" cap="none" strike="noStrike">
              <a:solidFill>
                <a:srgbClr val="3F3F3F"/>
              </a:solidFill>
              <a:latin typeface="Calibri"/>
              <a:ea typeface="Calibri"/>
              <a:cs typeface="Calibri"/>
              <a:sym typeface="Calibri"/>
            </a:endParaRPr>
          </a:p>
          <a:p>
            <a:pPr indent="-374650" lvl="0" marL="457200" marR="0" rtl="0" algn="l">
              <a:lnSpc>
                <a:spcPct val="150000"/>
              </a:lnSpc>
              <a:spcBef>
                <a:spcPts val="0"/>
              </a:spcBef>
              <a:spcAft>
                <a:spcPts val="0"/>
              </a:spcAft>
              <a:buClr>
                <a:srgbClr val="3F3F3F"/>
              </a:buClr>
              <a:buSzPts val="2300"/>
              <a:buFont typeface="Calibri"/>
              <a:buChar char="•"/>
            </a:pPr>
            <a:r>
              <a:rPr b="0" i="0" lang="en-US" sz="2300" u="none" cap="none" strike="noStrike">
                <a:solidFill>
                  <a:srgbClr val="3F3F3F"/>
                </a:solidFill>
                <a:latin typeface="Calibri"/>
                <a:ea typeface="Calibri"/>
                <a:cs typeface="Calibri"/>
                <a:sym typeface="Calibri"/>
              </a:rPr>
              <a:t>How can you combine conditions? For example, say you want to check whether someone is older than 18 but younger than 40?</a:t>
            </a:r>
            <a:endParaRPr b="0" i="0" sz="2300" u="none" cap="none" strike="noStrike">
              <a:solidFill>
                <a:srgbClr val="3F3F3F"/>
              </a:solidFill>
              <a:latin typeface="Calibri"/>
              <a:ea typeface="Calibri"/>
              <a:cs typeface="Calibri"/>
              <a:sym typeface="Calibri"/>
            </a:endParaRPr>
          </a:p>
          <a:p>
            <a:pPr indent="-342900" lvl="0" marL="342900" marR="0" rtl="0" algn="l">
              <a:lnSpc>
                <a:spcPct val="150000"/>
              </a:lnSpc>
              <a:spcBef>
                <a:spcPts val="0"/>
              </a:spcBef>
              <a:spcAft>
                <a:spcPts val="0"/>
              </a:spcAft>
              <a:buClr>
                <a:srgbClr val="3F3F3F"/>
              </a:buClr>
              <a:buSzPts val="2300"/>
              <a:buFont typeface="Calibri"/>
              <a:buChar char="•"/>
            </a:pPr>
            <a:r>
              <a:rPr b="0" i="0" lang="en-US" sz="2300" u="none" cap="none" strike="noStrike">
                <a:solidFill>
                  <a:srgbClr val="3F3F3F"/>
                </a:solidFill>
                <a:latin typeface="Calibri"/>
                <a:ea typeface="Calibri"/>
                <a:cs typeface="Calibri"/>
                <a:sym typeface="Calibri"/>
              </a:rPr>
              <a:t>What is a loop?</a:t>
            </a:r>
            <a:endParaRPr b="0" i="0" sz="2300" u="none" cap="none" strike="noStrike">
              <a:solidFill>
                <a:srgbClr val="3F3F3F"/>
              </a:solidFill>
              <a:latin typeface="Calibri"/>
              <a:ea typeface="Calibri"/>
              <a:cs typeface="Calibri"/>
              <a:sym typeface="Calibri"/>
            </a:endParaRPr>
          </a:p>
          <a:p>
            <a:pPr indent="-342900" lvl="0" marL="342900" marR="0" rtl="0" algn="l">
              <a:lnSpc>
                <a:spcPct val="150000"/>
              </a:lnSpc>
              <a:spcBef>
                <a:spcPts val="0"/>
              </a:spcBef>
              <a:spcAft>
                <a:spcPts val="0"/>
              </a:spcAft>
              <a:buClr>
                <a:srgbClr val="3F3F3F"/>
              </a:buClr>
              <a:buSzPts val="2300"/>
              <a:buFont typeface="Calibri"/>
              <a:buChar char="•"/>
            </a:pPr>
            <a:r>
              <a:rPr b="0" i="0" lang="en-US" sz="2300" u="none" cap="none" strike="noStrike">
                <a:solidFill>
                  <a:srgbClr val="3F3F3F"/>
                </a:solidFill>
                <a:latin typeface="Calibri"/>
                <a:ea typeface="Calibri"/>
                <a:cs typeface="Calibri"/>
                <a:sym typeface="Calibri"/>
              </a:rPr>
              <a:t>What is the difference between for loops and while-loops?</a:t>
            </a:r>
            <a:endParaRPr b="0" i="0" sz="2300" u="none" cap="none" strike="noStrike">
              <a:solidFill>
                <a:srgbClr val="3F3F3F"/>
              </a:solidFill>
              <a:latin typeface="Calibri"/>
              <a:ea typeface="Calibri"/>
              <a:cs typeface="Calibri"/>
              <a:sym typeface="Calibri"/>
            </a:endParaRPr>
          </a:p>
          <a:p>
            <a:pPr indent="-342900" lvl="0" marL="342900" marR="0" rtl="0" algn="l">
              <a:lnSpc>
                <a:spcPct val="150000"/>
              </a:lnSpc>
              <a:spcBef>
                <a:spcPts val="0"/>
              </a:spcBef>
              <a:spcAft>
                <a:spcPts val="0"/>
              </a:spcAft>
              <a:buClr>
                <a:srgbClr val="3F3F3F"/>
              </a:buClr>
              <a:buSzPts val="2300"/>
              <a:buFont typeface="Calibri"/>
              <a:buChar char="•"/>
            </a:pPr>
            <a:r>
              <a:rPr b="0" i="0" lang="en-US" sz="2300" u="none" cap="none" strike="noStrike">
                <a:solidFill>
                  <a:srgbClr val="3F3F3F"/>
                </a:solidFill>
                <a:latin typeface="Calibri"/>
                <a:ea typeface="Calibri"/>
                <a:cs typeface="Calibri"/>
                <a:sym typeface="Calibri"/>
              </a:rPr>
              <a:t>How to iterate over a list</a:t>
            </a:r>
            <a:endParaRPr b="0" i="0" sz="2300" u="none" cap="none" strike="noStrike">
              <a:solidFill>
                <a:srgbClr val="3F3F3F"/>
              </a:solidFill>
              <a:latin typeface="Calibri"/>
              <a:ea typeface="Calibri"/>
              <a:cs typeface="Calibri"/>
              <a:sym typeface="Calibri"/>
            </a:endParaRPr>
          </a:p>
        </p:txBody>
      </p:sp>
      <p:sp>
        <p:nvSpPr>
          <p:cNvPr id="583" name="Google Shape;583;p4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sz="4300">
                <a:latin typeface="Arial"/>
                <a:ea typeface="Arial"/>
                <a:cs typeface="Arial"/>
                <a:sym typeface="Arial"/>
              </a:rPr>
              <a:t>Recap: What have we learned so far?</a:t>
            </a:r>
            <a:endParaRPr sz="43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g2048f9e18c9_0_10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SzPts val="1800"/>
              <a:buNone/>
            </a:pPr>
            <a:r>
              <a:rPr lang="en-US"/>
              <a:t>Kahoot time!</a:t>
            </a:r>
            <a:endParaRPr/>
          </a:p>
        </p:txBody>
      </p:sp>
      <p:sp>
        <p:nvSpPr>
          <p:cNvPr id="590" name="Google Shape;590;g2048f9e18c9_0_102"/>
          <p:cNvSpPr txBox="1"/>
          <p:nvPr/>
        </p:nvSpPr>
        <p:spPr>
          <a:xfrm>
            <a:off x="859850" y="1968300"/>
            <a:ext cx="1097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Instructor link to generate game pin: https://play.kahoot.it/v2/?quizId=3e10707f-3f50-4540-a46a-a1a9d6339f30</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5"/>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a:latin typeface="Arial"/>
                <a:ea typeface="Arial"/>
                <a:cs typeface="Arial"/>
                <a:sym typeface="Arial"/>
              </a:rPr>
              <a:t>2.5 Functions</a:t>
            </a:r>
            <a:endParaRPr>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152657515b3_2_33"/>
          <p:cNvSpPr txBox="1"/>
          <p:nvPr/>
        </p:nvSpPr>
        <p:spPr>
          <a:xfrm>
            <a:off x="1097280" y="2153111"/>
            <a:ext cx="10058400" cy="52626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Sometimes your Python code becomes a bit long, or you need to copy/paste some parts of your code because you need to use it several times at different places of your 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Functions are places where you define a pieces of your code to reuse in later.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You already used some functions!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080"/>
              <a:buFont typeface="Arial"/>
              <a:buChar char="•"/>
            </a:pPr>
            <a:r>
              <a:rPr b="0" i="1" lang="en-US" sz="2400" u="none" cap="none" strike="noStrike">
                <a:solidFill>
                  <a:schemeClr val="dk1"/>
                </a:solidFill>
                <a:latin typeface="Arial"/>
                <a:ea typeface="Arial"/>
                <a:cs typeface="Arial"/>
                <a:sym typeface="Arial"/>
              </a:rPr>
              <a:t>print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080"/>
              <a:buFont typeface="Arial"/>
              <a:buChar char="•"/>
            </a:pPr>
            <a:r>
              <a:rPr b="0" i="1" lang="en-US" sz="2400" u="none" cap="none" strike="noStrike">
                <a:solidFill>
                  <a:schemeClr val="dk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80"/>
              <a:buFont typeface="Noto Sans"/>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01" name="Google Shape;601;g152657515b3_2_3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Why use functions?</a:t>
            </a:r>
            <a:endParaRPr>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152657515b3_2_38"/>
          <p:cNvSpPr txBox="1"/>
          <p:nvPr/>
        </p:nvSpPr>
        <p:spPr>
          <a:xfrm>
            <a:off x="1063414" y="2095053"/>
            <a:ext cx="10058400" cy="44007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To define a new function, you simply use this syntax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def functionName(parameters):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Arial"/>
                <a:ea typeface="Arial"/>
                <a:cs typeface="Arial"/>
                <a:sym typeface="Arial"/>
              </a:rPr>
              <a:t>	your 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Parameters</a:t>
            </a:r>
            <a:r>
              <a:rPr b="0" i="0" lang="en-US" sz="2000" u="none" cap="none" strike="noStrike">
                <a:solidFill>
                  <a:schemeClr val="dk1"/>
                </a:solidFill>
                <a:latin typeface="Arial"/>
                <a:ea typeface="Arial"/>
                <a:cs typeface="Arial"/>
                <a:sym typeface="Arial"/>
              </a:rPr>
              <a:t> are the values you wish to pass to your function.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For example, when we use print(“I love Python”) we pass the string “I love Python” to the function print so that it knows what to print.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We also give a name to our function so we can refer to it later.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07" name="Google Shape;607;g152657515b3_2_3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Defining a function</a:t>
            </a:r>
            <a:endParaRPr>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52657515b3_2_43"/>
          <p:cNvSpPr txBox="1"/>
          <p:nvPr/>
        </p:nvSpPr>
        <p:spPr>
          <a:xfrm>
            <a:off x="1097280" y="2567550"/>
            <a:ext cx="10058400" cy="25536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To call (use) a function that’s already been defined, you just use this syntax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functionName(parameters)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We might want that our function gives us back a value that it has computed. We can use the keyword </a:t>
            </a:r>
            <a:r>
              <a:rPr b="1" i="0" lang="en-US" sz="2000" u="none" cap="none" strike="noStrike">
                <a:solidFill>
                  <a:schemeClr val="dk1"/>
                </a:solidFill>
                <a:latin typeface="Arial"/>
                <a:ea typeface="Arial"/>
                <a:cs typeface="Arial"/>
                <a:sym typeface="Arial"/>
              </a:rPr>
              <a:t>return</a:t>
            </a:r>
            <a:r>
              <a:rPr b="0" i="0" lang="en-US" sz="2000" u="none" cap="none" strike="noStrike">
                <a:solidFill>
                  <a:schemeClr val="dk1"/>
                </a:solidFill>
                <a:latin typeface="Arial"/>
                <a:ea typeface="Arial"/>
                <a:cs typeface="Arial"/>
                <a:sym typeface="Arial"/>
              </a:rPr>
              <a:t> to achieve that.</a:t>
            </a:r>
            <a:endParaRPr b="0" i="0" sz="1400" u="none" cap="none" strike="noStrike">
              <a:solidFill>
                <a:srgbClr val="000000"/>
              </a:solidFill>
              <a:latin typeface="Arial"/>
              <a:ea typeface="Arial"/>
              <a:cs typeface="Arial"/>
              <a:sym typeface="Arial"/>
            </a:endParaRPr>
          </a:p>
        </p:txBody>
      </p:sp>
      <p:sp>
        <p:nvSpPr>
          <p:cNvPr id="613" name="Google Shape;613;g152657515b3_2_4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Calling a function</a:t>
            </a:r>
            <a:endParaRPr>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152657515b3_2_48"/>
          <p:cNvSpPr txBox="1"/>
          <p:nvPr/>
        </p:nvSpPr>
        <p:spPr>
          <a:xfrm>
            <a:off x="1066800" y="2171646"/>
            <a:ext cx="10058400" cy="4400700"/>
          </a:xfrm>
          <a:prstGeom prst="rect">
            <a:avLst/>
          </a:prstGeom>
          <a:noFill/>
          <a:ln>
            <a:noFill/>
          </a:ln>
        </p:spPr>
        <p:txBody>
          <a:bodyPr anchorCtr="0" anchor="t" bIns="45000" lIns="90000" spcFirstLastPara="1" rIns="90000" wrap="square" tIns="450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Suppose that in our code we often need to compute the perimeter of a rectangle. To avoid to write several times the same code we are going to use a function.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def perimeter_rectangle(height, 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return 2*height + 2*length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And then if we want the perimeter of a rectangle of height 8 and width 12 we can just 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perimeter = perimeter_rectangle(8, 12)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19" name="Google Shape;619;g152657515b3_2_4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Example</a:t>
            </a:r>
            <a:endParaRPr>
              <a:latin typeface="Arial"/>
              <a:ea typeface="Arial"/>
              <a:cs typeface="Arial"/>
              <a:sym typeface="Arial"/>
            </a:endParaRPr>
          </a:p>
        </p:txBody>
      </p:sp>
      <p:sp>
        <p:nvSpPr>
          <p:cNvPr id="620" name="Google Shape;620;g152657515b3_2_48"/>
          <p:cNvSpPr txBox="1"/>
          <p:nvPr/>
        </p:nvSpPr>
        <p:spPr>
          <a:xfrm>
            <a:off x="7870371" y="3603172"/>
            <a:ext cx="272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Don’t forget to use return!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2023b224b9_0_18"/>
          <p:cNvSpPr txBox="1"/>
          <p:nvPr>
            <p:ph idx="1" type="body"/>
          </p:nvPr>
        </p:nvSpPr>
        <p:spPr>
          <a:xfrm>
            <a:off x="1154408" y="2002900"/>
            <a:ext cx="10221300" cy="40233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latin typeface="Arial"/>
                <a:ea typeface="Arial"/>
                <a:cs typeface="Arial"/>
                <a:sym typeface="Arial"/>
              </a:rPr>
              <a:t>When we code, we usually implement an algorithm. An algorithm is simply a </a:t>
            </a:r>
            <a:r>
              <a:rPr b="1" lang="en-US">
                <a:solidFill>
                  <a:schemeClr val="dk1"/>
                </a:solidFill>
                <a:latin typeface="Arial"/>
                <a:ea typeface="Arial"/>
                <a:cs typeface="Arial"/>
                <a:sym typeface="Arial"/>
              </a:rPr>
              <a:t>list of steps </a:t>
            </a:r>
            <a:r>
              <a:rPr lang="en-US">
                <a:solidFill>
                  <a:schemeClr val="dk1"/>
                </a:solidFill>
                <a:latin typeface="Arial"/>
                <a:ea typeface="Arial"/>
                <a:cs typeface="Arial"/>
                <a:sym typeface="Arial"/>
              </a:rPr>
              <a:t>that you follow </a:t>
            </a:r>
            <a:r>
              <a:rPr b="1" lang="en-US">
                <a:solidFill>
                  <a:schemeClr val="dk1"/>
                </a:solidFill>
                <a:latin typeface="Arial"/>
                <a:ea typeface="Arial"/>
                <a:cs typeface="Arial"/>
                <a:sym typeface="Arial"/>
              </a:rPr>
              <a:t>to finish a task</a:t>
            </a:r>
            <a:r>
              <a:rPr lang="en-US">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latin typeface="Arial"/>
                <a:ea typeface="Arial"/>
                <a:cs typeface="Arial"/>
                <a:sym typeface="Arial"/>
              </a:rPr>
              <a:t>We can formulate lots of the tasks we complete every day as algorithms. Imagine yourself explaining something you do every day, like brushing your teeth, to an alien.</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latin typeface="Arial"/>
                <a:ea typeface="Arial"/>
                <a:cs typeface="Arial"/>
                <a:sym typeface="Arial"/>
              </a:rPr>
              <a:t>The human teeth-brushing algorithm:</a:t>
            </a:r>
            <a:endParaRPr>
              <a:solidFill>
                <a:schemeClr val="dk1"/>
              </a:solidFill>
              <a:latin typeface="Arial"/>
              <a:ea typeface="Arial"/>
              <a:cs typeface="Arial"/>
              <a:sym typeface="Arial"/>
            </a:endParaRPr>
          </a:p>
          <a:p>
            <a:pPr indent="-437419" lvl="0" marL="457200" rtl="0" algn="l">
              <a:lnSpc>
                <a:spcPct val="100000"/>
              </a:lnSpc>
              <a:spcBef>
                <a:spcPts val="0"/>
              </a:spcBef>
              <a:spcAft>
                <a:spcPts val="0"/>
              </a:spcAft>
              <a:buClr>
                <a:schemeClr val="dk1"/>
              </a:buClr>
              <a:buSzPts val="2000"/>
              <a:buFont typeface="Arial"/>
              <a:buAutoNum type="arabicPeriod"/>
            </a:pPr>
            <a:r>
              <a:rPr lang="en-US">
                <a:solidFill>
                  <a:schemeClr val="dk1"/>
                </a:solidFill>
                <a:latin typeface="Arial"/>
                <a:ea typeface="Arial"/>
                <a:cs typeface="Arial"/>
                <a:sym typeface="Arial"/>
              </a:rPr>
              <a:t>Take the tube of toothpaste into your hand</a:t>
            </a:r>
            <a:endParaRPr>
              <a:solidFill>
                <a:schemeClr val="dk1"/>
              </a:solidFill>
              <a:latin typeface="Arial"/>
              <a:ea typeface="Arial"/>
              <a:cs typeface="Arial"/>
              <a:sym typeface="Arial"/>
            </a:endParaRPr>
          </a:p>
          <a:p>
            <a:pPr indent="-437419" lvl="0" marL="457200" rtl="0" algn="l">
              <a:lnSpc>
                <a:spcPct val="100000"/>
              </a:lnSpc>
              <a:spcBef>
                <a:spcPts val="0"/>
              </a:spcBef>
              <a:spcAft>
                <a:spcPts val="0"/>
              </a:spcAft>
              <a:buClr>
                <a:schemeClr val="dk1"/>
              </a:buClr>
              <a:buSzPts val="2000"/>
              <a:buFont typeface="Arial"/>
              <a:buAutoNum type="arabicPeriod"/>
            </a:pPr>
            <a:r>
              <a:rPr lang="en-US">
                <a:solidFill>
                  <a:schemeClr val="dk1"/>
                </a:solidFill>
                <a:latin typeface="Arial"/>
                <a:ea typeface="Arial"/>
                <a:cs typeface="Arial"/>
                <a:sym typeface="Arial"/>
              </a:rPr>
              <a:t>Screw off the cap</a:t>
            </a:r>
            <a:endParaRPr>
              <a:solidFill>
                <a:schemeClr val="dk1"/>
              </a:solidFill>
              <a:latin typeface="Arial"/>
              <a:ea typeface="Arial"/>
              <a:cs typeface="Arial"/>
              <a:sym typeface="Arial"/>
            </a:endParaRPr>
          </a:p>
          <a:p>
            <a:pPr indent="-437419" lvl="0" marL="457200" rtl="0" algn="l">
              <a:lnSpc>
                <a:spcPct val="100000"/>
              </a:lnSpc>
              <a:spcBef>
                <a:spcPts val="0"/>
              </a:spcBef>
              <a:spcAft>
                <a:spcPts val="0"/>
              </a:spcAft>
              <a:buClr>
                <a:schemeClr val="dk1"/>
              </a:buClr>
              <a:buSzPts val="2000"/>
              <a:buFont typeface="Arial"/>
              <a:buAutoNum type="arabicPeriod"/>
            </a:pPr>
            <a:r>
              <a:rPr lang="en-US">
                <a:solidFill>
                  <a:schemeClr val="dk1"/>
                </a:solidFill>
                <a:latin typeface="Arial"/>
                <a:ea typeface="Arial"/>
                <a:cs typeface="Arial"/>
                <a:sym typeface="Arial"/>
              </a:rPr>
              <a:t>Take your toothbrush into your hand</a:t>
            </a:r>
            <a:endParaRPr>
              <a:solidFill>
                <a:schemeClr val="dk1"/>
              </a:solidFill>
              <a:latin typeface="Arial"/>
              <a:ea typeface="Arial"/>
              <a:cs typeface="Arial"/>
              <a:sym typeface="Arial"/>
            </a:endParaRPr>
          </a:p>
          <a:p>
            <a:pPr indent="-437419" lvl="0" marL="457200" rtl="0" algn="l">
              <a:lnSpc>
                <a:spcPct val="100000"/>
              </a:lnSpc>
              <a:spcBef>
                <a:spcPts val="0"/>
              </a:spcBef>
              <a:spcAft>
                <a:spcPts val="0"/>
              </a:spcAft>
              <a:buClr>
                <a:schemeClr val="dk1"/>
              </a:buClr>
              <a:buSzPts val="2000"/>
              <a:buFont typeface="Arial"/>
              <a:buAutoNum type="arabicPeriod"/>
            </a:pPr>
            <a:r>
              <a:rPr i="1" lang="en-US">
                <a:solidFill>
                  <a:schemeClr val="dk1"/>
                </a:solidFill>
                <a:latin typeface="Arial"/>
                <a:ea typeface="Arial"/>
                <a:cs typeface="Arial"/>
                <a:sym typeface="Arial"/>
              </a:rPr>
              <a:t>…how does it continue?</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a:solidFill>
                  <a:srgbClr val="FF9900"/>
                </a:solidFill>
                <a:latin typeface="Arial"/>
                <a:ea typeface="Arial"/>
                <a:cs typeface="Arial"/>
                <a:sym typeface="Arial"/>
              </a:rPr>
              <a:t>What are some other things in your daily life that could be formulated as algorithms? Think of some examples!</a:t>
            </a:r>
            <a:endParaRPr>
              <a:solidFill>
                <a:srgbClr val="FF9900"/>
              </a:solidFill>
              <a:latin typeface="Arial"/>
              <a:ea typeface="Arial"/>
              <a:cs typeface="Arial"/>
              <a:sym typeface="Arial"/>
            </a:endParaRPr>
          </a:p>
          <a:p>
            <a:pPr indent="-196088" lvl="0" marL="342900" rtl="0" algn="l">
              <a:lnSpc>
                <a:spcPct val="90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SzPts val="2000"/>
              <a:buNone/>
            </a:pPr>
            <a:r>
              <a:t/>
            </a:r>
            <a:endParaRPr b="1">
              <a:solidFill>
                <a:schemeClr val="dk1"/>
              </a:solidFill>
              <a:latin typeface="Arial"/>
              <a:ea typeface="Arial"/>
              <a:cs typeface="Arial"/>
              <a:sym typeface="Arial"/>
            </a:endParaRPr>
          </a:p>
        </p:txBody>
      </p:sp>
      <p:sp>
        <p:nvSpPr>
          <p:cNvPr id="148" name="Google Shape;148;g12023b224b9_0_1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Algorithms</a:t>
            </a:r>
            <a:endParaRPr>
              <a:latin typeface="Arial"/>
              <a:ea typeface="Arial"/>
              <a:cs typeface="Arial"/>
              <a:sym typeface="Arial"/>
            </a:endParaRPr>
          </a:p>
        </p:txBody>
      </p:sp>
      <p:sp>
        <p:nvSpPr>
          <p:cNvPr id="149" name="Google Shape;149;g12023b224b9_0_18"/>
          <p:cNvSpPr txBox="1"/>
          <p:nvPr/>
        </p:nvSpPr>
        <p:spPr>
          <a:xfrm>
            <a:off x="8452334" y="2002902"/>
            <a:ext cx="2923500" cy="4023300"/>
          </a:xfrm>
          <a:prstGeom prst="rect">
            <a:avLst/>
          </a:prstGeom>
          <a:noFill/>
          <a:ln>
            <a:noFill/>
          </a:ln>
        </p:spPr>
        <p:txBody>
          <a:bodyPr anchorCtr="0" anchor="t" bIns="45700" lIns="0" spcFirstLastPara="1" rIns="0" wrap="square" tIns="45700">
            <a:normAutofit/>
          </a:bodyPr>
          <a:lstStyle/>
          <a:p>
            <a:pPr indent="0" lvl="0" marL="457200" marR="0" rtl="0" algn="l">
              <a:lnSpc>
                <a:spcPct val="90000"/>
              </a:lnSpc>
              <a:spcBef>
                <a:spcPts val="14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152657515b3_2_5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Example 2</a:t>
            </a:r>
            <a:endParaRPr>
              <a:latin typeface="Arial"/>
              <a:ea typeface="Arial"/>
              <a:cs typeface="Arial"/>
              <a:sym typeface="Arial"/>
            </a:endParaRPr>
          </a:p>
        </p:txBody>
      </p:sp>
      <p:sp>
        <p:nvSpPr>
          <p:cNvPr id="626" name="Google Shape;626;g152657515b3_2_54"/>
          <p:cNvSpPr txBox="1"/>
          <p:nvPr/>
        </p:nvSpPr>
        <p:spPr>
          <a:xfrm>
            <a:off x="1097273" y="1890125"/>
            <a:ext cx="8227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Let’s write a function to compute the area of a circle.</a:t>
            </a:r>
            <a:endParaRPr b="0" i="0" sz="1400" u="none" cap="none" strike="noStrike">
              <a:solidFill>
                <a:srgbClr val="000000"/>
              </a:solidFill>
              <a:latin typeface="Arial"/>
              <a:ea typeface="Arial"/>
              <a:cs typeface="Arial"/>
              <a:sym typeface="Arial"/>
            </a:endParaRPr>
          </a:p>
        </p:txBody>
      </p:sp>
      <p:sp>
        <p:nvSpPr>
          <p:cNvPr id="627" name="Google Shape;627;g152657515b3_2_54"/>
          <p:cNvSpPr txBox="1"/>
          <p:nvPr/>
        </p:nvSpPr>
        <p:spPr>
          <a:xfrm>
            <a:off x="1097280" y="3105834"/>
            <a:ext cx="6099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def area_circle(radius):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area = 3.14 * radius * radius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return radius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28" name="Google Shape;628;g152657515b3_2_54"/>
          <p:cNvSpPr txBox="1"/>
          <p:nvPr/>
        </p:nvSpPr>
        <p:spPr>
          <a:xfrm>
            <a:off x="1097273" y="4923925"/>
            <a:ext cx="5689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How could we now use this function ?</a:t>
            </a:r>
            <a:endParaRPr b="0" i="0" sz="1400" u="none" cap="none" strike="noStrike">
              <a:solidFill>
                <a:srgbClr val="000000"/>
              </a:solidFill>
              <a:latin typeface="Arial"/>
              <a:ea typeface="Arial"/>
              <a:cs typeface="Arial"/>
              <a:sym typeface="Arial"/>
            </a:endParaRPr>
          </a:p>
        </p:txBody>
      </p:sp>
      <p:cxnSp>
        <p:nvCxnSpPr>
          <p:cNvPr id="629" name="Google Shape;629;g152657515b3_2_54"/>
          <p:cNvCxnSpPr/>
          <p:nvPr/>
        </p:nvCxnSpPr>
        <p:spPr>
          <a:xfrm flipH="1">
            <a:off x="2263595" y="2753684"/>
            <a:ext cx="1349400" cy="352200"/>
          </a:xfrm>
          <a:prstGeom prst="straightConnector1">
            <a:avLst/>
          </a:prstGeom>
          <a:noFill/>
          <a:ln cap="flat" cmpd="sng" w="12700">
            <a:solidFill>
              <a:schemeClr val="accent1"/>
            </a:solidFill>
            <a:prstDash val="solid"/>
            <a:round/>
            <a:headEnd len="sm" w="sm" type="none"/>
            <a:tailEnd len="med" w="med" type="triangle"/>
          </a:ln>
        </p:spPr>
      </p:cxnSp>
      <p:sp>
        <p:nvSpPr>
          <p:cNvPr id="630" name="Google Shape;630;g152657515b3_2_54"/>
          <p:cNvSpPr txBox="1"/>
          <p:nvPr/>
        </p:nvSpPr>
        <p:spPr>
          <a:xfrm>
            <a:off x="3612995" y="2554188"/>
            <a:ext cx="3731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Chose a proper name for our function</a:t>
            </a:r>
            <a:endParaRPr b="0" i="0" sz="1400" u="none" cap="none" strike="noStrike">
              <a:solidFill>
                <a:srgbClr val="000000"/>
              </a:solidFill>
              <a:latin typeface="Arial"/>
              <a:ea typeface="Arial"/>
              <a:cs typeface="Arial"/>
              <a:sym typeface="Arial"/>
            </a:endParaRPr>
          </a:p>
        </p:txBody>
      </p:sp>
      <p:cxnSp>
        <p:nvCxnSpPr>
          <p:cNvPr id="631" name="Google Shape;631;g152657515b3_2_54"/>
          <p:cNvCxnSpPr/>
          <p:nvPr/>
        </p:nvCxnSpPr>
        <p:spPr>
          <a:xfrm>
            <a:off x="836341" y="2923520"/>
            <a:ext cx="261000" cy="265800"/>
          </a:xfrm>
          <a:prstGeom prst="straightConnector1">
            <a:avLst/>
          </a:prstGeom>
          <a:noFill/>
          <a:ln cap="flat" cmpd="sng" w="12700">
            <a:solidFill>
              <a:schemeClr val="accent1"/>
            </a:solidFill>
            <a:prstDash val="solid"/>
            <a:round/>
            <a:headEnd len="sm" w="sm" type="none"/>
            <a:tailEnd len="med" w="med" type="triangle"/>
          </a:ln>
        </p:spPr>
      </p:cxnSp>
      <p:sp>
        <p:nvSpPr>
          <p:cNvPr id="632" name="Google Shape;632;g152657515b3_2_54"/>
          <p:cNvSpPr txBox="1"/>
          <p:nvPr/>
        </p:nvSpPr>
        <p:spPr>
          <a:xfrm>
            <a:off x="434898" y="2665141"/>
            <a:ext cx="2823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Let’s not forget the keyword</a:t>
            </a:r>
            <a:endParaRPr b="0" i="0" sz="1400" u="none" cap="none" strike="noStrike">
              <a:solidFill>
                <a:srgbClr val="000000"/>
              </a:solidFill>
              <a:latin typeface="Arial"/>
              <a:ea typeface="Arial"/>
              <a:cs typeface="Arial"/>
              <a:sym typeface="Arial"/>
            </a:endParaRPr>
          </a:p>
        </p:txBody>
      </p:sp>
      <p:cxnSp>
        <p:nvCxnSpPr>
          <p:cNvPr id="633" name="Google Shape;633;g152657515b3_2_54"/>
          <p:cNvCxnSpPr/>
          <p:nvPr/>
        </p:nvCxnSpPr>
        <p:spPr>
          <a:xfrm flipH="1">
            <a:off x="3942162" y="3105834"/>
            <a:ext cx="1536600" cy="195000"/>
          </a:xfrm>
          <a:prstGeom prst="straightConnector1">
            <a:avLst/>
          </a:prstGeom>
          <a:noFill/>
          <a:ln cap="flat" cmpd="sng" w="12700">
            <a:solidFill>
              <a:schemeClr val="accent1"/>
            </a:solidFill>
            <a:prstDash val="solid"/>
            <a:round/>
            <a:headEnd len="sm" w="sm" type="none"/>
            <a:tailEnd len="med" w="med" type="triangle"/>
          </a:ln>
        </p:spPr>
      </p:cxnSp>
      <p:sp>
        <p:nvSpPr>
          <p:cNvPr id="634" name="Google Shape;634;g152657515b3_2_54"/>
          <p:cNvSpPr txBox="1"/>
          <p:nvPr/>
        </p:nvSpPr>
        <p:spPr>
          <a:xfrm>
            <a:off x="5558080" y="2800066"/>
            <a:ext cx="3277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What is the parameter we need to compute the area of a circle ?</a:t>
            </a:r>
            <a:endParaRPr b="0" i="0" sz="1400" u="none" cap="none" strike="noStrike">
              <a:solidFill>
                <a:srgbClr val="000000"/>
              </a:solidFill>
              <a:latin typeface="Arial"/>
              <a:ea typeface="Arial"/>
              <a:cs typeface="Arial"/>
              <a:sym typeface="Arial"/>
            </a:endParaRPr>
          </a:p>
        </p:txBody>
      </p:sp>
      <p:cxnSp>
        <p:nvCxnSpPr>
          <p:cNvPr id="635" name="Google Shape;635;g152657515b3_2_54"/>
          <p:cNvCxnSpPr/>
          <p:nvPr/>
        </p:nvCxnSpPr>
        <p:spPr>
          <a:xfrm rot="10800000">
            <a:off x="6126563" y="3601785"/>
            <a:ext cx="1768500" cy="379200"/>
          </a:xfrm>
          <a:prstGeom prst="straightConnector1">
            <a:avLst/>
          </a:prstGeom>
          <a:noFill/>
          <a:ln cap="flat" cmpd="sng" w="12700">
            <a:solidFill>
              <a:schemeClr val="accent1"/>
            </a:solidFill>
            <a:prstDash val="solid"/>
            <a:round/>
            <a:headEnd len="sm" w="sm" type="none"/>
            <a:tailEnd len="med" w="med" type="triangle"/>
          </a:ln>
        </p:spPr>
      </p:cxnSp>
      <p:sp>
        <p:nvSpPr>
          <p:cNvPr id="636" name="Google Shape;636;g152657515b3_2_54"/>
          <p:cNvSpPr txBox="1"/>
          <p:nvPr/>
        </p:nvSpPr>
        <p:spPr>
          <a:xfrm>
            <a:off x="8385717" y="4003288"/>
            <a:ext cx="2994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Let’s do the computation now</a:t>
            </a:r>
            <a:endParaRPr b="0" i="0" sz="1400" u="none" cap="none" strike="noStrike">
              <a:solidFill>
                <a:srgbClr val="000000"/>
              </a:solidFill>
              <a:latin typeface="Arial"/>
              <a:ea typeface="Arial"/>
              <a:cs typeface="Arial"/>
              <a:sym typeface="Arial"/>
            </a:endParaRPr>
          </a:p>
        </p:txBody>
      </p:sp>
      <p:cxnSp>
        <p:nvCxnSpPr>
          <p:cNvPr id="637" name="Google Shape;637;g152657515b3_2_54"/>
          <p:cNvCxnSpPr/>
          <p:nvPr/>
        </p:nvCxnSpPr>
        <p:spPr>
          <a:xfrm rot="10800000">
            <a:off x="2508995" y="4003163"/>
            <a:ext cx="189600" cy="303000"/>
          </a:xfrm>
          <a:prstGeom prst="straightConnector1">
            <a:avLst/>
          </a:prstGeom>
          <a:noFill/>
          <a:ln cap="flat" cmpd="sng" w="12700">
            <a:solidFill>
              <a:schemeClr val="accent1"/>
            </a:solidFill>
            <a:prstDash val="solid"/>
            <a:round/>
            <a:headEnd len="sm" w="sm" type="none"/>
            <a:tailEnd len="med" w="med" type="triangle"/>
          </a:ln>
        </p:spPr>
      </p:cxnSp>
      <p:sp>
        <p:nvSpPr>
          <p:cNvPr id="638" name="Google Shape;638;g152657515b3_2_54"/>
          <p:cNvSpPr txBox="1"/>
          <p:nvPr/>
        </p:nvSpPr>
        <p:spPr>
          <a:xfrm>
            <a:off x="1930649" y="4288981"/>
            <a:ext cx="3297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Don’t forget to return the result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3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2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3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g1526ebd4ba6_0_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800"/>
              <a:buNone/>
            </a:pPr>
            <a:r>
              <a:rPr lang="en-US">
                <a:latin typeface="Arial"/>
                <a:ea typeface="Arial"/>
                <a:cs typeface="Arial"/>
                <a:sym typeface="Arial"/>
              </a:rPr>
              <a:t>Recap</a:t>
            </a:r>
            <a:endParaRPr>
              <a:latin typeface="Arial"/>
              <a:ea typeface="Arial"/>
              <a:cs typeface="Arial"/>
              <a:sym typeface="Arial"/>
            </a:endParaRPr>
          </a:p>
        </p:txBody>
      </p:sp>
      <p:sp>
        <p:nvSpPr>
          <p:cNvPr id="645" name="Google Shape;645;g1526ebd4ba6_0_5"/>
          <p:cNvSpPr txBox="1"/>
          <p:nvPr/>
        </p:nvSpPr>
        <p:spPr>
          <a:xfrm>
            <a:off x="1097275" y="2152800"/>
            <a:ext cx="10546500" cy="37248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12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What types of variables do we know of?</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How can we convert between them?</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What did we learn about conditional statements? How do we write them?</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What do we know about for and while loops?</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How does indentation work?</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How do we write a function?</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What is the difference between defining and calling a function?</a:t>
            </a:r>
            <a:endParaRPr b="0" i="0" sz="20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When assigning something to a variable, is the variable on the right or left side?</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1a2c787928c_0_6"/>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US" sz="7900">
                <a:latin typeface="Arial"/>
                <a:ea typeface="Arial"/>
                <a:cs typeface="Arial"/>
                <a:sym typeface="Arial"/>
              </a:rPr>
              <a:t>2.6 Object Oriented Programming</a:t>
            </a:r>
            <a:endParaRPr sz="79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200"/>
              <a:buFont typeface="Calibri"/>
              <a:buNone/>
            </a:pPr>
            <a:r>
              <a:rPr lang="en-US" sz="4200">
                <a:latin typeface="Arial"/>
                <a:ea typeface="Arial"/>
                <a:cs typeface="Arial"/>
                <a:sym typeface="Arial"/>
              </a:rPr>
              <a:t>A new programming paradigm...</a:t>
            </a:r>
            <a:endParaRPr>
              <a:latin typeface="Arial"/>
              <a:ea typeface="Arial"/>
              <a:cs typeface="Arial"/>
              <a:sym typeface="Arial"/>
            </a:endParaRPr>
          </a:p>
        </p:txBody>
      </p:sp>
      <p:sp>
        <p:nvSpPr>
          <p:cNvPr id="657" name="Google Shape;657;p63"/>
          <p:cNvSpPr txBox="1"/>
          <p:nvPr/>
        </p:nvSpPr>
        <p:spPr>
          <a:xfrm>
            <a:off x="1097280" y="1951032"/>
            <a:ext cx="10087500" cy="4494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200" u="none" cap="none" strike="noStrike">
                <a:solidFill>
                  <a:schemeClr val="dk1"/>
                </a:solidFill>
                <a:latin typeface="Arial"/>
                <a:ea typeface="Arial"/>
                <a:cs typeface="Arial"/>
                <a:sym typeface="Arial"/>
              </a:rPr>
              <a:t>Until now we used the </a:t>
            </a:r>
            <a:r>
              <a:rPr b="1" i="0" lang="en-US" sz="2200" u="none" cap="none" strike="noStrike">
                <a:solidFill>
                  <a:schemeClr val="dk1"/>
                </a:solidFill>
                <a:latin typeface="Arial"/>
                <a:ea typeface="Arial"/>
                <a:cs typeface="Arial"/>
                <a:sym typeface="Arial"/>
              </a:rPr>
              <a:t>procedural programming paradigm</a:t>
            </a:r>
            <a:r>
              <a:rPr b="0" i="0" lang="en-US" sz="2200" u="none" cap="none" strike="noStrike">
                <a:solidFill>
                  <a:schemeClr val="dk1"/>
                </a:solidFill>
                <a:latin typeface="Arial"/>
                <a:ea typeface="Arial"/>
                <a:cs typeface="Arial"/>
                <a:sym typeface="Arial"/>
              </a:rPr>
              <a:t>, that is, a way to</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200" u="none" cap="none" strike="noStrike">
                <a:solidFill>
                  <a:schemeClr val="dk1"/>
                </a:solidFill>
                <a:latin typeface="Arial"/>
                <a:ea typeface="Arial"/>
                <a:cs typeface="Arial"/>
                <a:sym typeface="Arial"/>
              </a:rPr>
              <a:t>code our program with functions, variables, and by putting all our code in one</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200" u="none" cap="none" strike="noStrike">
                <a:solidFill>
                  <a:schemeClr val="dk1"/>
                </a:solidFill>
                <a:latin typeface="Arial"/>
                <a:ea typeface="Arial"/>
                <a:cs typeface="Arial"/>
                <a:sym typeface="Arial"/>
              </a:rPr>
              <a:t>file.</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200" u="none" cap="none" strike="noStrike">
                <a:solidFill>
                  <a:schemeClr val="dk1"/>
                </a:solidFill>
                <a:latin typeface="Arial"/>
                <a:ea typeface="Arial"/>
                <a:cs typeface="Arial"/>
                <a:sym typeface="Arial"/>
              </a:rPr>
              <a:t>That’s the most basic way to code, and maybe the easiest.</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200" u="none" cap="none" strike="noStrike">
                <a:solidFill>
                  <a:schemeClr val="dk1"/>
                </a:solidFill>
                <a:latin typeface="Arial"/>
                <a:ea typeface="Arial"/>
                <a:cs typeface="Arial"/>
                <a:sym typeface="Arial"/>
              </a:rPr>
              <a:t>Today we are going to talk about another way to design our programs:</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200" u="none" cap="none" strike="noStrike">
                <a:solidFill>
                  <a:schemeClr val="dk1"/>
                </a:solidFill>
                <a:latin typeface="Arial"/>
                <a:ea typeface="Arial"/>
                <a:cs typeface="Arial"/>
                <a:sym typeface="Arial"/>
              </a:rPr>
              <a:t>Object-oriented programming</a:t>
            </a:r>
            <a:r>
              <a:rPr b="0" i="0" lang="en-US" sz="2200" u="none" cap="none" strike="noStrike">
                <a:solidFill>
                  <a:schemeClr val="dk1"/>
                </a:solidFill>
                <a:latin typeface="Arial"/>
                <a:ea typeface="Arial"/>
                <a:cs typeface="Arial"/>
                <a:sym typeface="Arial"/>
              </a:rPr>
              <a:t>.</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200" u="none" cap="none" strike="noStrike">
                <a:solidFill>
                  <a:schemeClr val="dk1"/>
                </a:solidFill>
                <a:latin typeface="Arial"/>
                <a:ea typeface="Arial"/>
                <a:cs typeface="Arial"/>
                <a:sym typeface="Arial"/>
              </a:rPr>
              <a:t>This will allow us to separate our program in multiple files, and introduce a new</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200" u="none" cap="none" strike="noStrike">
                <a:solidFill>
                  <a:schemeClr val="dk1"/>
                </a:solidFill>
                <a:latin typeface="Arial"/>
                <a:ea typeface="Arial"/>
                <a:cs typeface="Arial"/>
                <a:sym typeface="Arial"/>
              </a:rPr>
              <a:t>(and super useful) data structure, </a:t>
            </a:r>
            <a:r>
              <a:rPr b="1" i="0" lang="en-US" sz="2200" u="none" cap="none" strike="noStrike">
                <a:solidFill>
                  <a:schemeClr val="dk1"/>
                </a:solidFill>
                <a:latin typeface="Arial"/>
                <a:ea typeface="Arial"/>
                <a:cs typeface="Arial"/>
                <a:sym typeface="Arial"/>
              </a:rPr>
              <a:t>objects</a:t>
            </a:r>
            <a:r>
              <a:rPr b="0" i="0" lang="en-US" sz="2200" u="none" cap="none" strike="noStrike">
                <a:solidFill>
                  <a:schemeClr val="dk1"/>
                </a:solidFill>
                <a:latin typeface="Arial"/>
                <a:ea typeface="Arial"/>
                <a:cs typeface="Arial"/>
                <a:sym typeface="Arial"/>
              </a:rPr>
              <a:t>. In this course we will only have an</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200" u="none" cap="none" strike="noStrike">
                <a:solidFill>
                  <a:schemeClr val="dk1"/>
                </a:solidFill>
                <a:latin typeface="Arial"/>
                <a:ea typeface="Arial"/>
                <a:cs typeface="Arial"/>
                <a:sym typeface="Arial"/>
              </a:rPr>
              <a:t>introduction about object-oriented programming.</a:t>
            </a:r>
            <a:endParaRPr b="0" i="0" sz="2200" u="none" cap="none" strike="noStrik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200"/>
              <a:buFont typeface="Calibri"/>
              <a:buNone/>
            </a:pPr>
            <a:r>
              <a:rPr lang="en-US" sz="4200">
                <a:latin typeface="Arial"/>
                <a:ea typeface="Arial"/>
                <a:cs typeface="Arial"/>
                <a:sym typeface="Arial"/>
              </a:rPr>
              <a:t>What is an object ?</a:t>
            </a:r>
            <a:endParaRPr>
              <a:latin typeface="Arial"/>
              <a:ea typeface="Arial"/>
              <a:cs typeface="Arial"/>
              <a:sym typeface="Arial"/>
            </a:endParaRPr>
          </a:p>
        </p:txBody>
      </p:sp>
      <p:sp>
        <p:nvSpPr>
          <p:cNvPr id="664" name="Google Shape;664;p64"/>
          <p:cNvSpPr txBox="1"/>
          <p:nvPr/>
        </p:nvSpPr>
        <p:spPr>
          <a:xfrm>
            <a:off x="1097280" y="2082411"/>
            <a:ext cx="92256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An object is a data structure that can contain variables and functions.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It is often used to represent some concretes things in your code.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We call the variables of the object </a:t>
            </a:r>
            <a:r>
              <a:rPr b="1" i="0" lang="en-US" sz="2400" u="none" cap="none" strike="noStrike">
                <a:solidFill>
                  <a:schemeClr val="dk1"/>
                </a:solidFill>
                <a:latin typeface="Arial"/>
                <a:ea typeface="Arial"/>
                <a:cs typeface="Arial"/>
                <a:sym typeface="Arial"/>
              </a:rPr>
              <a:t>attributes </a:t>
            </a:r>
            <a:r>
              <a:rPr b="0" i="0" lang="en-US" sz="2400" u="none" cap="none" strike="noStrike">
                <a:solidFill>
                  <a:schemeClr val="dk1"/>
                </a:solidFill>
                <a:latin typeface="Arial"/>
                <a:ea typeface="Arial"/>
                <a:cs typeface="Arial"/>
                <a:sym typeface="Arial"/>
              </a:rPr>
              <a:t>and the functions </a:t>
            </a:r>
            <a:r>
              <a:rPr b="1" i="0" lang="en-US" sz="2400" u="none" cap="none" strike="noStrike">
                <a:solidFill>
                  <a:schemeClr val="dk1"/>
                </a:solidFill>
                <a:latin typeface="Arial"/>
                <a:ea typeface="Arial"/>
                <a:cs typeface="Arial"/>
                <a:sym typeface="Arial"/>
              </a:rPr>
              <a:t>methods</a:t>
            </a:r>
            <a:r>
              <a:rPr b="0" i="0" lang="en-US" sz="24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pic>
        <p:nvPicPr>
          <p:cNvPr descr="A screenshot of a cell phone&#10;&#10;Description automatically generated" id="665" name="Google Shape;665;p64"/>
          <p:cNvPicPr preferRelativeResize="0"/>
          <p:nvPr/>
        </p:nvPicPr>
        <p:blipFill rotWithShape="1">
          <a:blip r:embed="rId3">
            <a:alphaModFix/>
          </a:blip>
          <a:srcRect b="0" l="0" r="0" t="0"/>
          <a:stretch/>
        </p:blipFill>
        <p:spPr>
          <a:xfrm>
            <a:off x="4884475" y="4108500"/>
            <a:ext cx="3036100" cy="2417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200"/>
              <a:buFont typeface="Calibri"/>
              <a:buNone/>
            </a:pPr>
            <a:r>
              <a:rPr lang="en-US" sz="4200">
                <a:latin typeface="Arial"/>
                <a:ea typeface="Arial"/>
                <a:cs typeface="Arial"/>
                <a:sym typeface="Arial"/>
              </a:rPr>
              <a:t>Example</a:t>
            </a:r>
            <a:endParaRPr>
              <a:latin typeface="Arial"/>
              <a:ea typeface="Arial"/>
              <a:cs typeface="Arial"/>
              <a:sym typeface="Arial"/>
            </a:endParaRPr>
          </a:p>
        </p:txBody>
      </p:sp>
      <p:sp>
        <p:nvSpPr>
          <p:cNvPr id="672" name="Google Shape;672;p65"/>
          <p:cNvSpPr txBox="1"/>
          <p:nvPr/>
        </p:nvSpPr>
        <p:spPr>
          <a:xfrm>
            <a:off x="1097280" y="2350652"/>
            <a:ext cx="91068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In a game we wish to represent in our code a bonus cube like this one. What could be attributes and methods of this cube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sng" cap="none" strike="noStrike">
                <a:solidFill>
                  <a:schemeClr val="dk1"/>
                </a:solidFill>
                <a:latin typeface="Arial"/>
                <a:ea typeface="Arial"/>
                <a:cs typeface="Arial"/>
                <a:sym typeface="Arial"/>
              </a:rPr>
              <a:t>Properties: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Size of the cube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Type of bonus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Cube used or not</a:t>
            </a:r>
            <a:endParaRPr b="0" i="0" sz="24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sng" cap="none" strike="noStrike">
                <a:solidFill>
                  <a:schemeClr val="dk1"/>
                </a:solidFill>
                <a:latin typeface="Arial"/>
                <a:ea typeface="Arial"/>
                <a:cs typeface="Arial"/>
                <a:sym typeface="Arial"/>
              </a:rPr>
              <a:t>Methods: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Break cube</a:t>
            </a:r>
            <a:endParaRPr b="0" i="0" sz="2400" u="none" cap="none" strike="noStrike">
              <a:solidFill>
                <a:schemeClr val="dk1"/>
              </a:solidFill>
              <a:latin typeface="Arial"/>
              <a:ea typeface="Arial"/>
              <a:cs typeface="Arial"/>
              <a:sym typeface="Arial"/>
            </a:endParaRPr>
          </a:p>
        </p:txBody>
      </p:sp>
      <p:pic>
        <p:nvPicPr>
          <p:cNvPr id="673" name="Google Shape;673;p65"/>
          <p:cNvPicPr preferRelativeResize="0"/>
          <p:nvPr/>
        </p:nvPicPr>
        <p:blipFill rotWithShape="1">
          <a:blip r:embed="rId3">
            <a:alphaModFix/>
          </a:blip>
          <a:srcRect b="0" l="0" r="0" t="0"/>
          <a:stretch/>
        </p:blipFill>
        <p:spPr>
          <a:xfrm>
            <a:off x="9463514" y="2796794"/>
            <a:ext cx="2027498" cy="159915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Class</a:t>
            </a:r>
            <a:endParaRPr>
              <a:latin typeface="Arial"/>
              <a:ea typeface="Arial"/>
              <a:cs typeface="Arial"/>
              <a:sym typeface="Arial"/>
            </a:endParaRPr>
          </a:p>
        </p:txBody>
      </p:sp>
      <p:sp>
        <p:nvSpPr>
          <p:cNvPr id="679" name="Google Shape;679;p66"/>
          <p:cNvSpPr txBox="1"/>
          <p:nvPr/>
        </p:nvSpPr>
        <p:spPr>
          <a:xfrm>
            <a:off x="1097280" y="2123896"/>
            <a:ext cx="106185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 class is a template for an object, a way to create an object from a model.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For example we can create a class for our bonus cube, and then from this class we can create several bonus cubes with different parameters with different sizes for example.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An object is called an </a:t>
            </a:r>
            <a:r>
              <a:rPr b="1" i="0" lang="en-US" sz="2000" u="none" cap="none" strike="noStrike">
                <a:solidFill>
                  <a:schemeClr val="dk1"/>
                </a:solidFill>
                <a:latin typeface="Arial"/>
                <a:ea typeface="Arial"/>
                <a:cs typeface="Arial"/>
                <a:sym typeface="Arial"/>
              </a:rPr>
              <a:t>instance</a:t>
            </a:r>
            <a:r>
              <a:rPr b="0" i="0" lang="en-US" sz="2000" u="none" cap="none" strike="noStrike">
                <a:solidFill>
                  <a:schemeClr val="dk1"/>
                </a:solidFill>
                <a:latin typeface="Arial"/>
                <a:ea typeface="Arial"/>
                <a:cs typeface="Arial"/>
                <a:sym typeface="Arial"/>
              </a:rPr>
              <a:t> of a class.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680" name="Google Shape;680;p66"/>
          <p:cNvPicPr preferRelativeResize="0"/>
          <p:nvPr/>
        </p:nvPicPr>
        <p:blipFill rotWithShape="1">
          <a:blip r:embed="rId3">
            <a:alphaModFix/>
          </a:blip>
          <a:srcRect b="0" l="0" r="0" t="0"/>
          <a:stretch/>
        </p:blipFill>
        <p:spPr>
          <a:xfrm>
            <a:off x="4619625" y="4116497"/>
            <a:ext cx="3562316" cy="2454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Creating a class</a:t>
            </a:r>
            <a:endParaRPr>
              <a:latin typeface="Arial"/>
              <a:ea typeface="Arial"/>
              <a:cs typeface="Arial"/>
              <a:sym typeface="Arial"/>
            </a:endParaRPr>
          </a:p>
        </p:txBody>
      </p:sp>
      <p:sp>
        <p:nvSpPr>
          <p:cNvPr id="686" name="Google Shape;686;p67"/>
          <p:cNvSpPr txBox="1"/>
          <p:nvPr/>
        </p:nvSpPr>
        <p:spPr>
          <a:xfrm>
            <a:off x="1097280" y="2336393"/>
            <a:ext cx="10618500" cy="354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To create a class first we create a new Python file, that we call the same way as our class.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Then we use this syntax to begin our class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class nameOfOurClass: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	content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The init method </a:t>
            </a:r>
            <a:endParaRPr>
              <a:latin typeface="Arial"/>
              <a:ea typeface="Arial"/>
              <a:cs typeface="Arial"/>
              <a:sym typeface="Arial"/>
            </a:endParaRPr>
          </a:p>
        </p:txBody>
      </p:sp>
      <p:sp>
        <p:nvSpPr>
          <p:cNvPr id="692" name="Google Shape;692;p68"/>
          <p:cNvSpPr txBox="1"/>
          <p:nvPr/>
        </p:nvSpPr>
        <p:spPr>
          <a:xfrm>
            <a:off x="1097280" y="2336393"/>
            <a:ext cx="10618500" cy="341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The first thing to do after creating our class is to create the init method. It is a function that is going to be called when we create the object.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It is useful to initialize the object. For example if we have the class Cube we wish that when we do Cube(600, 500) it creates a cube of size 600x500.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To do so we simply create an init method like so: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def __init__(self, parameters):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do actions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The self keyword </a:t>
            </a:r>
            <a:endParaRPr>
              <a:latin typeface="Arial"/>
              <a:ea typeface="Arial"/>
              <a:cs typeface="Arial"/>
              <a:sym typeface="Arial"/>
            </a:endParaRPr>
          </a:p>
        </p:txBody>
      </p:sp>
      <p:sp>
        <p:nvSpPr>
          <p:cNvPr id="698" name="Google Shape;698;p69"/>
          <p:cNvSpPr txBox="1"/>
          <p:nvPr/>
        </p:nvSpPr>
        <p:spPr>
          <a:xfrm>
            <a:off x="1097280" y="2336393"/>
            <a:ext cx="106185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In the last slide you’ve seen the “self” keyword. It is a keyword used to refer to the object itself.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You can use it to create variable of the object: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self.size = 5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Now we can access this variable anywhere in our class.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0"/>
          <p:cNvSpPr txBox="1"/>
          <p:nvPr/>
        </p:nvSpPr>
        <p:spPr>
          <a:xfrm>
            <a:off x="1981200" y="1152000"/>
            <a:ext cx="8228880" cy="81108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 name="Google Shape;155;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Example of an algorithm</a:t>
            </a:r>
            <a:endParaRPr>
              <a:latin typeface="Arial"/>
              <a:ea typeface="Arial"/>
              <a:cs typeface="Arial"/>
              <a:sym typeface="Arial"/>
            </a:endParaRPr>
          </a:p>
        </p:txBody>
      </p:sp>
      <p:sp>
        <p:nvSpPr>
          <p:cNvPr id="156" name="Google Shape;156;p10"/>
          <p:cNvSpPr/>
          <p:nvPr/>
        </p:nvSpPr>
        <p:spPr>
          <a:xfrm>
            <a:off x="1018724" y="2518032"/>
            <a:ext cx="1501422" cy="620889"/>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Put the flour in a bowl</a:t>
            </a:r>
            <a:endParaRPr b="0" i="0" sz="1400" u="none" cap="none" strike="noStrike">
              <a:solidFill>
                <a:srgbClr val="000000"/>
              </a:solidFill>
              <a:latin typeface="Arial"/>
              <a:ea typeface="Arial"/>
              <a:cs typeface="Arial"/>
              <a:sym typeface="Arial"/>
            </a:endParaRPr>
          </a:p>
        </p:txBody>
      </p:sp>
      <p:sp>
        <p:nvSpPr>
          <p:cNvPr id="157" name="Google Shape;157;p10"/>
          <p:cNvSpPr/>
          <p:nvPr/>
        </p:nvSpPr>
        <p:spPr>
          <a:xfrm>
            <a:off x="1018724" y="3719080"/>
            <a:ext cx="1501422" cy="620889"/>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Make a well in the center</a:t>
            </a:r>
            <a:endParaRPr b="0" i="0" sz="1400" u="none" cap="none" strike="noStrike">
              <a:solidFill>
                <a:srgbClr val="000000"/>
              </a:solidFill>
              <a:latin typeface="Arial"/>
              <a:ea typeface="Arial"/>
              <a:cs typeface="Arial"/>
              <a:sym typeface="Arial"/>
            </a:endParaRPr>
          </a:p>
        </p:txBody>
      </p:sp>
      <p:cxnSp>
        <p:nvCxnSpPr>
          <p:cNvPr id="158" name="Google Shape;158;p10"/>
          <p:cNvCxnSpPr>
            <a:stCxn id="156" idx="2"/>
            <a:endCxn id="157" idx="0"/>
          </p:cNvCxnSpPr>
          <p:nvPr/>
        </p:nvCxnSpPr>
        <p:spPr>
          <a:xfrm>
            <a:off x="1769435" y="3138921"/>
            <a:ext cx="0" cy="580200"/>
          </a:xfrm>
          <a:prstGeom prst="straightConnector1">
            <a:avLst/>
          </a:prstGeom>
          <a:noFill/>
          <a:ln cap="flat" cmpd="sng" w="12700">
            <a:solidFill>
              <a:schemeClr val="accent1"/>
            </a:solidFill>
            <a:prstDash val="solid"/>
            <a:round/>
            <a:headEnd len="sm" w="sm" type="none"/>
            <a:tailEnd len="med" w="med" type="triangle"/>
          </a:ln>
        </p:spPr>
      </p:cxnSp>
      <p:sp>
        <p:nvSpPr>
          <p:cNvPr id="159" name="Google Shape;159;p10"/>
          <p:cNvSpPr/>
          <p:nvPr/>
        </p:nvSpPr>
        <p:spPr>
          <a:xfrm>
            <a:off x="795993" y="4894921"/>
            <a:ext cx="1946883" cy="620889"/>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Add the eggs, the butter, the sugar</a:t>
            </a:r>
            <a:endParaRPr b="0" i="0" sz="1400" u="none" cap="none" strike="noStrike">
              <a:solidFill>
                <a:srgbClr val="000000"/>
              </a:solidFill>
              <a:latin typeface="Arial"/>
              <a:ea typeface="Arial"/>
              <a:cs typeface="Arial"/>
              <a:sym typeface="Arial"/>
            </a:endParaRPr>
          </a:p>
        </p:txBody>
      </p:sp>
      <p:cxnSp>
        <p:nvCxnSpPr>
          <p:cNvPr id="160" name="Google Shape;160;p10"/>
          <p:cNvCxnSpPr>
            <a:stCxn id="157" idx="2"/>
            <a:endCxn id="159" idx="0"/>
          </p:cNvCxnSpPr>
          <p:nvPr/>
        </p:nvCxnSpPr>
        <p:spPr>
          <a:xfrm>
            <a:off x="1769435" y="4339969"/>
            <a:ext cx="0" cy="555000"/>
          </a:xfrm>
          <a:prstGeom prst="straightConnector1">
            <a:avLst/>
          </a:prstGeom>
          <a:noFill/>
          <a:ln cap="flat" cmpd="sng" w="12700">
            <a:solidFill>
              <a:schemeClr val="accent1"/>
            </a:solidFill>
            <a:prstDash val="solid"/>
            <a:round/>
            <a:headEnd len="sm" w="sm" type="none"/>
            <a:tailEnd len="med" w="med" type="triangle"/>
          </a:ln>
        </p:spPr>
      </p:cxnSp>
      <p:sp>
        <p:nvSpPr>
          <p:cNvPr id="161" name="Google Shape;161;p10"/>
          <p:cNvSpPr/>
          <p:nvPr/>
        </p:nvSpPr>
        <p:spPr>
          <a:xfrm>
            <a:off x="3497365" y="3622573"/>
            <a:ext cx="2013495" cy="811080"/>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Scramble, while adding the milk</a:t>
            </a:r>
            <a:endParaRPr b="0" i="0" sz="1400" u="none" cap="none" strike="noStrike">
              <a:solidFill>
                <a:srgbClr val="000000"/>
              </a:solidFill>
              <a:latin typeface="Arial"/>
              <a:ea typeface="Arial"/>
              <a:cs typeface="Arial"/>
              <a:sym typeface="Arial"/>
            </a:endParaRPr>
          </a:p>
        </p:txBody>
      </p:sp>
      <p:sp>
        <p:nvSpPr>
          <p:cNvPr id="162" name="Google Shape;162;p10"/>
          <p:cNvSpPr/>
          <p:nvPr/>
        </p:nvSpPr>
        <p:spPr>
          <a:xfrm>
            <a:off x="6488079" y="3575025"/>
            <a:ext cx="2155391" cy="90617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Heat a lightly oiled frying pan over medium heat</a:t>
            </a:r>
            <a:endParaRPr b="0" i="0" sz="1400" u="none" cap="none" strike="noStrike">
              <a:solidFill>
                <a:srgbClr val="000000"/>
              </a:solidFill>
              <a:latin typeface="Arial"/>
              <a:ea typeface="Arial"/>
              <a:cs typeface="Arial"/>
              <a:sym typeface="Arial"/>
            </a:endParaRPr>
          </a:p>
        </p:txBody>
      </p:sp>
      <p:sp>
        <p:nvSpPr>
          <p:cNvPr id="163" name="Google Shape;163;p10"/>
          <p:cNvSpPr/>
          <p:nvPr/>
        </p:nvSpPr>
        <p:spPr>
          <a:xfrm>
            <a:off x="9392797" y="3473958"/>
            <a:ext cx="2532748" cy="1108308"/>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Pour the batter onto the pan, brown on both sides and serve hot</a:t>
            </a:r>
            <a:endParaRPr b="0" i="0" sz="1400" u="none" cap="none" strike="noStrike">
              <a:solidFill>
                <a:srgbClr val="000000"/>
              </a:solidFill>
              <a:latin typeface="Arial"/>
              <a:ea typeface="Arial"/>
              <a:cs typeface="Arial"/>
              <a:sym typeface="Arial"/>
            </a:endParaRPr>
          </a:p>
        </p:txBody>
      </p:sp>
      <p:cxnSp>
        <p:nvCxnSpPr>
          <p:cNvPr id="164" name="Google Shape;164;p10"/>
          <p:cNvCxnSpPr>
            <a:stCxn id="159" idx="3"/>
            <a:endCxn id="161" idx="1"/>
          </p:cNvCxnSpPr>
          <p:nvPr/>
        </p:nvCxnSpPr>
        <p:spPr>
          <a:xfrm flipH="1" rot="10800000">
            <a:off x="2742876" y="4028166"/>
            <a:ext cx="754500" cy="1177200"/>
          </a:xfrm>
          <a:prstGeom prst="straightConnector1">
            <a:avLst/>
          </a:prstGeom>
          <a:noFill/>
          <a:ln cap="flat" cmpd="sng" w="12700">
            <a:solidFill>
              <a:schemeClr val="accent1"/>
            </a:solidFill>
            <a:prstDash val="solid"/>
            <a:round/>
            <a:headEnd len="sm" w="sm" type="none"/>
            <a:tailEnd len="med" w="med" type="triangle"/>
          </a:ln>
        </p:spPr>
      </p:cxnSp>
      <p:cxnSp>
        <p:nvCxnSpPr>
          <p:cNvPr id="165" name="Google Shape;165;p10"/>
          <p:cNvCxnSpPr>
            <a:stCxn id="161" idx="3"/>
            <a:endCxn id="162" idx="1"/>
          </p:cNvCxnSpPr>
          <p:nvPr/>
        </p:nvCxnSpPr>
        <p:spPr>
          <a:xfrm>
            <a:off x="5510860" y="4028113"/>
            <a:ext cx="977100" cy="0"/>
          </a:xfrm>
          <a:prstGeom prst="straightConnector1">
            <a:avLst/>
          </a:prstGeom>
          <a:noFill/>
          <a:ln cap="flat" cmpd="sng" w="12700">
            <a:solidFill>
              <a:schemeClr val="accent1"/>
            </a:solidFill>
            <a:prstDash val="solid"/>
            <a:round/>
            <a:headEnd len="sm" w="sm" type="none"/>
            <a:tailEnd len="med" w="med" type="triangle"/>
          </a:ln>
        </p:spPr>
      </p:cxnSp>
      <p:cxnSp>
        <p:nvCxnSpPr>
          <p:cNvPr id="166" name="Google Shape;166;p10"/>
          <p:cNvCxnSpPr>
            <a:stCxn id="162" idx="3"/>
            <a:endCxn id="163" idx="1"/>
          </p:cNvCxnSpPr>
          <p:nvPr/>
        </p:nvCxnSpPr>
        <p:spPr>
          <a:xfrm>
            <a:off x="8643470" y="4028113"/>
            <a:ext cx="749400" cy="0"/>
          </a:xfrm>
          <a:prstGeom prst="straightConnector1">
            <a:avLst/>
          </a:prstGeom>
          <a:noFill/>
          <a:ln cap="flat" cmpd="sng" w="12700">
            <a:solidFill>
              <a:schemeClr val="accent1"/>
            </a:solidFill>
            <a:prstDash val="solid"/>
            <a:round/>
            <a:headEnd len="sm" w="sm"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Methods</a:t>
            </a:r>
            <a:endParaRPr>
              <a:latin typeface="Arial"/>
              <a:ea typeface="Arial"/>
              <a:cs typeface="Arial"/>
              <a:sym typeface="Arial"/>
            </a:endParaRPr>
          </a:p>
        </p:txBody>
      </p:sp>
      <p:sp>
        <p:nvSpPr>
          <p:cNvPr id="704" name="Google Shape;704;p70"/>
          <p:cNvSpPr txBox="1"/>
          <p:nvPr/>
        </p:nvSpPr>
        <p:spPr>
          <a:xfrm>
            <a:off x="1097280" y="2479268"/>
            <a:ext cx="106185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To create methods that applies to our object now we use this syntax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def nameOfTheMethod(self, parameters):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do things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Example</a:t>
            </a:r>
            <a:endParaRPr>
              <a:latin typeface="Arial"/>
              <a:ea typeface="Arial"/>
              <a:cs typeface="Arial"/>
              <a:sym typeface="Arial"/>
            </a:endParaRPr>
          </a:p>
        </p:txBody>
      </p:sp>
      <p:sp>
        <p:nvSpPr>
          <p:cNvPr id="710" name="Google Shape;710;p71"/>
          <p:cNvSpPr txBox="1"/>
          <p:nvPr/>
        </p:nvSpPr>
        <p:spPr>
          <a:xfrm>
            <a:off x="1097280" y="1841242"/>
            <a:ext cx="10618500" cy="484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Let’s try to create a class that represent a door in a game. Let’s say that a door needs two important pieces of information: if it is open or closed, and if it is locked or no. And there are two actions you can do with a door : open or close it.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class Door: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def __init__(self, open, locked):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self.open = open</a:t>
            </a:r>
            <a:br>
              <a:rPr b="0" i="0" lang="en-US" sz="1900" u="none" cap="none" strike="noStrike">
                <a:solidFill>
                  <a:schemeClr val="dk1"/>
                </a:solidFill>
                <a:latin typeface="Arial"/>
                <a:ea typeface="Arial"/>
                <a:cs typeface="Arial"/>
                <a:sym typeface="Arial"/>
              </a:rPr>
            </a:br>
            <a:r>
              <a:rPr b="0" i="0" lang="en-US" sz="1900" u="none" cap="none" strike="noStrike">
                <a:solidFill>
                  <a:schemeClr val="dk1"/>
                </a:solidFill>
                <a:latin typeface="Arial"/>
                <a:ea typeface="Arial"/>
                <a:cs typeface="Arial"/>
                <a:sym typeface="Arial"/>
              </a:rPr>
              <a:t>		self.locked = locked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def open(self):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if (not self.locked):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self.open = True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def close(self):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 		self.open = False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But now how to use our class ? </a:t>
            </a:r>
            <a:endParaRPr>
              <a:latin typeface="Arial"/>
              <a:ea typeface="Arial"/>
              <a:cs typeface="Arial"/>
              <a:sym typeface="Arial"/>
            </a:endParaRPr>
          </a:p>
        </p:txBody>
      </p:sp>
      <p:sp>
        <p:nvSpPr>
          <p:cNvPr id="716" name="Google Shape;716;p72"/>
          <p:cNvSpPr txBox="1"/>
          <p:nvPr/>
        </p:nvSpPr>
        <p:spPr>
          <a:xfrm>
            <a:off x="1097280" y="1997839"/>
            <a:ext cx="10618500" cy="409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Now that we have defined our class, we need to have a way to create some objects with it.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If you want to use it in an other file, you first have to import it, like that: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from class import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Arial"/>
                <a:ea typeface="Arial"/>
                <a:cs typeface="Arial"/>
                <a:sym typeface="Arial"/>
              </a:rPr>
              <a:t>For example: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from Door import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And then you can create an Object and put it in a variable like that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variableName = Object(parameters)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Arial"/>
                <a:ea typeface="Arial"/>
                <a:cs typeface="Arial"/>
                <a:sym typeface="Arial"/>
              </a:rPr>
              <a:t>Example:</a:t>
            </a:r>
            <a:r>
              <a:rPr b="0" i="0" lang="en-US" sz="2000" u="none" cap="none" strike="noStrike">
                <a:solidFill>
                  <a:schemeClr val="dk1"/>
                </a:solidFill>
                <a:latin typeface="Arial"/>
                <a:ea typeface="Arial"/>
                <a:cs typeface="Arial"/>
                <a:sym typeface="Arial"/>
              </a:rPr>
              <a:t> doorLevel1 = Door(False, True)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3"/>
          <p:cNvSpPr txBox="1"/>
          <p:nvPr>
            <p:ph type="title"/>
          </p:nvPr>
        </p:nvSpPr>
        <p:spPr>
          <a:xfrm>
            <a:off x="1097274" y="286600"/>
            <a:ext cx="11237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Access attributes and use methods </a:t>
            </a:r>
            <a:endParaRPr>
              <a:latin typeface="Arial"/>
              <a:ea typeface="Arial"/>
              <a:cs typeface="Arial"/>
              <a:sym typeface="Arial"/>
            </a:endParaRPr>
          </a:p>
        </p:txBody>
      </p:sp>
      <p:sp>
        <p:nvSpPr>
          <p:cNvPr id="722" name="Google Shape;722;p73"/>
          <p:cNvSpPr txBox="1"/>
          <p:nvPr/>
        </p:nvSpPr>
        <p:spPr>
          <a:xfrm>
            <a:off x="1097280" y="2007364"/>
            <a:ext cx="106185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To access an attribute of an object you just do: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objectName.nameOfAttribute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Arial"/>
                <a:ea typeface="Arial"/>
                <a:cs typeface="Arial"/>
                <a:sym typeface="Arial"/>
              </a:rPr>
              <a:t>Example: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doorLevel1.Locked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And to use a method it is similar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objectName.nameOfMethod(parameters)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dk1"/>
                </a:solidFill>
                <a:latin typeface="Arial"/>
                <a:ea typeface="Arial"/>
                <a:cs typeface="Arial"/>
                <a:sym typeface="Arial"/>
              </a:rPr>
              <a:t>Example: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doorLevel1.open()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4"/>
          <p:cNvSpPr txBox="1"/>
          <p:nvPr/>
        </p:nvSpPr>
        <p:spPr>
          <a:xfrm>
            <a:off x="1097280" y="2458933"/>
            <a:ext cx="10285200" cy="1506900"/>
          </a:xfrm>
          <a:prstGeom prst="rect">
            <a:avLst/>
          </a:prstGeom>
          <a:noFill/>
          <a:ln>
            <a:noFill/>
          </a:ln>
        </p:spPr>
        <p:txBody>
          <a:bodyPr anchorCtr="0" anchor="t" bIns="45000" lIns="90000" spcFirstLastPara="1" rIns="90000" wrap="square" tIns="45000">
            <a:spAutoFit/>
          </a:bodyPr>
          <a:lstStyle/>
          <a:p>
            <a:pPr indent="-342900" lvl="0" marL="342900" marR="0" rtl="0" algn="l">
              <a:lnSpc>
                <a:spcPct val="100000"/>
              </a:lnSpc>
              <a:spcBef>
                <a:spcPts val="0"/>
              </a:spcBef>
              <a:spcAft>
                <a:spcPts val="0"/>
              </a:spcAft>
              <a:buClr>
                <a:srgbClr val="3F3F3F"/>
              </a:buClr>
              <a:buSzPts val="2300"/>
              <a:buFont typeface="Arial"/>
              <a:buChar char="•"/>
            </a:pPr>
            <a:r>
              <a:rPr b="0" i="0" lang="en-US" sz="2300" u="none" cap="none" strike="noStrike">
                <a:solidFill>
                  <a:srgbClr val="3F3F3F"/>
                </a:solidFill>
                <a:latin typeface="Arial"/>
                <a:ea typeface="Arial"/>
                <a:cs typeface="Arial"/>
                <a:sym typeface="Arial"/>
              </a:rPr>
              <a:t>Object-oriented programing is another way to write your programs</a:t>
            </a:r>
            <a:endParaRPr b="0" i="0" sz="1400" u="none" cap="none" strike="noStrike">
              <a:solidFill>
                <a:srgbClr val="000000"/>
              </a:solidFill>
              <a:latin typeface="Arial"/>
              <a:ea typeface="Arial"/>
              <a:cs typeface="Arial"/>
              <a:sym typeface="Arial"/>
            </a:endParaRPr>
          </a:p>
          <a:p>
            <a:pPr indent="-196850" lvl="0" marL="342900" marR="0" rtl="0" algn="l">
              <a:lnSpc>
                <a:spcPct val="100000"/>
              </a:lnSpc>
              <a:spcBef>
                <a:spcPts val="0"/>
              </a:spcBef>
              <a:spcAft>
                <a:spcPts val="0"/>
              </a:spcAft>
              <a:buClr>
                <a:schemeClr val="dk1"/>
              </a:buClr>
              <a:buSzPts val="2300"/>
              <a:buFont typeface="Arial"/>
              <a:buNone/>
            </a:pPr>
            <a:r>
              <a:t/>
            </a:r>
            <a:endParaRPr b="0" i="0" sz="2300" u="none" cap="none" strike="noStrike">
              <a:solidFill>
                <a:srgbClr val="3F3F3F"/>
              </a:solidFill>
              <a:latin typeface="Arial"/>
              <a:ea typeface="Arial"/>
              <a:cs typeface="Arial"/>
              <a:sym typeface="Arial"/>
            </a:endParaRPr>
          </a:p>
          <a:p>
            <a:pPr indent="-342900" lvl="0" marL="342900" marR="0" rtl="0" algn="l">
              <a:lnSpc>
                <a:spcPct val="100000"/>
              </a:lnSpc>
              <a:spcBef>
                <a:spcPts val="0"/>
              </a:spcBef>
              <a:spcAft>
                <a:spcPts val="0"/>
              </a:spcAft>
              <a:buClr>
                <a:srgbClr val="3F3F3F"/>
              </a:buClr>
              <a:buSzPts val="2300"/>
              <a:buFont typeface="Arial"/>
              <a:buChar char="•"/>
            </a:pPr>
            <a:r>
              <a:rPr b="0" i="0" lang="en-US" sz="2300" u="none" cap="none" strike="noStrike">
                <a:solidFill>
                  <a:srgbClr val="3F3F3F"/>
                </a:solidFill>
                <a:latin typeface="Arial"/>
                <a:ea typeface="Arial"/>
                <a:cs typeface="Arial"/>
                <a:sym typeface="Arial"/>
              </a:rPr>
              <a:t>An object is a structure that has variables (attributes) and function (methods)</a:t>
            </a:r>
            <a:endParaRPr b="0" i="0" sz="1400" u="none" cap="none" strike="noStrike">
              <a:solidFill>
                <a:srgbClr val="000000"/>
              </a:solidFill>
              <a:latin typeface="Arial"/>
              <a:ea typeface="Arial"/>
              <a:cs typeface="Arial"/>
              <a:sym typeface="Arial"/>
            </a:endParaRPr>
          </a:p>
        </p:txBody>
      </p:sp>
      <p:sp>
        <p:nvSpPr>
          <p:cNvPr id="728" name="Google Shape;728;p7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What have we learned so far?</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7">
                                            <p:txEl>
                                              <p:pRg end="0" st="0"/>
                                            </p:txEl>
                                          </p:spTgt>
                                        </p:tgtEl>
                                        <p:attrNameLst>
                                          <p:attrName>style.visibility</p:attrName>
                                        </p:attrNameLst>
                                      </p:cBhvr>
                                      <p:to>
                                        <p:strVal val="visible"/>
                                      </p:to>
                                    </p:set>
                                    <p:anim calcmode="lin" valueType="num">
                                      <p:cBhvr additive="base">
                                        <p:cTn dur="500"/>
                                        <p:tgtEl>
                                          <p:spTgt spid="72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7">
                                            <p:txEl>
                                              <p:pRg end="1" st="1"/>
                                            </p:txEl>
                                          </p:spTgt>
                                        </p:tgtEl>
                                        <p:attrNameLst>
                                          <p:attrName>style.visibility</p:attrName>
                                        </p:attrNameLst>
                                      </p:cBhvr>
                                      <p:to>
                                        <p:strVal val="visible"/>
                                      </p:to>
                                    </p:set>
                                    <p:anim calcmode="lin" valueType="num">
                                      <p:cBhvr additive="base">
                                        <p:cTn dur="500"/>
                                        <p:tgtEl>
                                          <p:spTgt spid="72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7">
                                            <p:txEl>
                                              <p:pRg end="2" st="2"/>
                                            </p:txEl>
                                          </p:spTgt>
                                        </p:tgtEl>
                                        <p:attrNameLst>
                                          <p:attrName>style.visibility</p:attrName>
                                        </p:attrNameLst>
                                      </p:cBhvr>
                                      <p:to>
                                        <p:strVal val="visible"/>
                                      </p:to>
                                    </p:set>
                                    <p:anim calcmode="lin" valueType="num">
                                      <p:cBhvr additive="base">
                                        <p:cTn dur="500"/>
                                        <p:tgtEl>
                                          <p:spTgt spid="72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2048f9e18c9_0_204"/>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US"/>
              <a:t>Instructor link to generate game pin: https://play.kahoot.it/v2/?quizId=e0072120-777f-492b-83ed-329a6478f6f8</a:t>
            </a:r>
            <a:endParaRPr/>
          </a:p>
        </p:txBody>
      </p:sp>
      <p:sp>
        <p:nvSpPr>
          <p:cNvPr id="735" name="Google Shape;735;g2048f9e18c9_0_20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SzPts val="1800"/>
              <a:buNone/>
            </a:pPr>
            <a:r>
              <a:rPr lang="en-US"/>
              <a:t>Kahoot time!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sz="4000">
                <a:latin typeface="Arial"/>
                <a:ea typeface="Arial"/>
                <a:cs typeface="Arial"/>
                <a:sym typeface="Arial"/>
              </a:rPr>
              <a:t>Another example: oven temperature</a:t>
            </a:r>
            <a:endParaRPr sz="4000">
              <a:latin typeface="Arial"/>
              <a:ea typeface="Arial"/>
              <a:cs typeface="Arial"/>
              <a:sym typeface="Arial"/>
            </a:endParaRPr>
          </a:p>
        </p:txBody>
      </p:sp>
      <p:sp>
        <p:nvSpPr>
          <p:cNvPr id="172" name="Google Shape;172;p11"/>
          <p:cNvSpPr/>
          <p:nvPr/>
        </p:nvSpPr>
        <p:spPr>
          <a:xfrm>
            <a:off x="4020535" y="2278796"/>
            <a:ext cx="993422" cy="474133"/>
          </a:xfrm>
          <a:prstGeom prst="flowChartProcess">
            <a:avLst/>
          </a:prstGeom>
          <a:solidFill>
            <a:schemeClr val="accent6">
              <a:alpha val="81568"/>
            </a:schemeClr>
          </a:solidFill>
          <a:ln cap="flat" cmpd="sng" w="952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Start</a:t>
            </a:r>
            <a:endParaRPr b="0" i="0" sz="1400" u="none" cap="none" strike="noStrike">
              <a:solidFill>
                <a:srgbClr val="000000"/>
              </a:solidFill>
              <a:latin typeface="Arial"/>
              <a:ea typeface="Arial"/>
              <a:cs typeface="Arial"/>
              <a:sym typeface="Arial"/>
            </a:endParaRPr>
          </a:p>
        </p:txBody>
      </p:sp>
      <p:sp>
        <p:nvSpPr>
          <p:cNvPr id="173" name="Google Shape;173;p11"/>
          <p:cNvSpPr/>
          <p:nvPr/>
        </p:nvSpPr>
        <p:spPr>
          <a:xfrm>
            <a:off x="6329560" y="2120168"/>
            <a:ext cx="2638097" cy="791390"/>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Read the temperature of the oven and remember it</a:t>
            </a:r>
            <a:endParaRPr b="0" i="0" sz="1400" u="none" cap="none" strike="noStrike">
              <a:solidFill>
                <a:srgbClr val="000000"/>
              </a:solidFill>
              <a:latin typeface="Arial"/>
              <a:ea typeface="Arial"/>
              <a:cs typeface="Arial"/>
              <a:sym typeface="Arial"/>
            </a:endParaRPr>
          </a:p>
        </p:txBody>
      </p:sp>
      <p:sp>
        <p:nvSpPr>
          <p:cNvPr id="174" name="Google Shape;174;p11"/>
          <p:cNvSpPr/>
          <p:nvPr/>
        </p:nvSpPr>
        <p:spPr>
          <a:xfrm>
            <a:off x="6329560" y="3150726"/>
            <a:ext cx="2638098" cy="1450757"/>
          </a:xfrm>
          <a:prstGeom prst="flowChartDecision">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Calibri"/>
                <a:ea typeface="Calibri"/>
                <a:cs typeface="Calibri"/>
                <a:sym typeface="Calibri"/>
              </a:rPr>
              <a:t>Is the oven temperature smaller than the target temperature?</a:t>
            </a:r>
            <a:endParaRPr b="0" i="0" sz="1400" u="none" cap="none" strike="noStrike">
              <a:solidFill>
                <a:srgbClr val="000000"/>
              </a:solidFill>
              <a:latin typeface="Arial"/>
              <a:ea typeface="Arial"/>
              <a:cs typeface="Arial"/>
              <a:sym typeface="Arial"/>
            </a:endParaRPr>
          </a:p>
        </p:txBody>
      </p:sp>
      <p:sp>
        <p:nvSpPr>
          <p:cNvPr id="175" name="Google Shape;175;p11"/>
          <p:cNvSpPr/>
          <p:nvPr/>
        </p:nvSpPr>
        <p:spPr>
          <a:xfrm>
            <a:off x="9538669" y="3487219"/>
            <a:ext cx="2207172" cy="77776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Raise the oven power</a:t>
            </a:r>
            <a:endParaRPr b="0" i="0" sz="1400" u="none" cap="none" strike="noStrike">
              <a:solidFill>
                <a:srgbClr val="000000"/>
              </a:solidFill>
              <a:latin typeface="Arial"/>
              <a:ea typeface="Arial"/>
              <a:cs typeface="Arial"/>
              <a:sym typeface="Arial"/>
            </a:endParaRPr>
          </a:p>
        </p:txBody>
      </p:sp>
      <p:sp>
        <p:nvSpPr>
          <p:cNvPr id="176" name="Google Shape;176;p11"/>
          <p:cNvSpPr/>
          <p:nvPr/>
        </p:nvSpPr>
        <p:spPr>
          <a:xfrm>
            <a:off x="3198197" y="3150726"/>
            <a:ext cx="2638098" cy="1450757"/>
          </a:xfrm>
          <a:prstGeom prst="flowChartDecision">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Calibri"/>
                <a:ea typeface="Calibri"/>
                <a:cs typeface="Calibri"/>
                <a:sym typeface="Calibri"/>
              </a:rPr>
              <a:t>Is the oven temperature equal to the target temperature?</a:t>
            </a:r>
            <a:endParaRPr b="0" i="0" sz="1400" u="none" cap="none" strike="noStrike">
              <a:solidFill>
                <a:srgbClr val="000000"/>
              </a:solidFill>
              <a:latin typeface="Arial"/>
              <a:ea typeface="Arial"/>
              <a:cs typeface="Arial"/>
              <a:sym typeface="Arial"/>
            </a:endParaRPr>
          </a:p>
        </p:txBody>
      </p:sp>
      <p:sp>
        <p:nvSpPr>
          <p:cNvPr id="177" name="Google Shape;177;p11"/>
          <p:cNvSpPr/>
          <p:nvPr/>
        </p:nvSpPr>
        <p:spPr>
          <a:xfrm>
            <a:off x="420014" y="3487219"/>
            <a:ext cx="2207172" cy="77776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Stop the oven for a moment</a:t>
            </a:r>
            <a:endParaRPr b="0" i="0" sz="1400" u="none" cap="none" strike="noStrike">
              <a:solidFill>
                <a:srgbClr val="000000"/>
              </a:solidFill>
              <a:latin typeface="Arial"/>
              <a:ea typeface="Arial"/>
              <a:cs typeface="Arial"/>
              <a:sym typeface="Arial"/>
            </a:endParaRPr>
          </a:p>
        </p:txBody>
      </p:sp>
      <p:cxnSp>
        <p:nvCxnSpPr>
          <p:cNvPr id="178" name="Google Shape;178;p11"/>
          <p:cNvCxnSpPr>
            <a:stCxn id="172" idx="3"/>
            <a:endCxn id="173" idx="1"/>
          </p:cNvCxnSpPr>
          <p:nvPr/>
        </p:nvCxnSpPr>
        <p:spPr>
          <a:xfrm>
            <a:off x="5013957" y="2515863"/>
            <a:ext cx="1315500" cy="0"/>
          </a:xfrm>
          <a:prstGeom prst="straightConnector1">
            <a:avLst/>
          </a:prstGeom>
          <a:noFill/>
          <a:ln cap="flat" cmpd="sng" w="12700">
            <a:solidFill>
              <a:schemeClr val="accent1"/>
            </a:solidFill>
            <a:prstDash val="solid"/>
            <a:round/>
            <a:headEnd len="sm" w="sm" type="none"/>
            <a:tailEnd len="med" w="med" type="triangle"/>
          </a:ln>
        </p:spPr>
      </p:cxnSp>
      <p:cxnSp>
        <p:nvCxnSpPr>
          <p:cNvPr id="179" name="Google Shape;179;p11"/>
          <p:cNvCxnSpPr>
            <a:stCxn id="173" idx="2"/>
            <a:endCxn id="174" idx="0"/>
          </p:cNvCxnSpPr>
          <p:nvPr/>
        </p:nvCxnSpPr>
        <p:spPr>
          <a:xfrm>
            <a:off x="7648609" y="2911558"/>
            <a:ext cx="0" cy="239100"/>
          </a:xfrm>
          <a:prstGeom prst="straightConnector1">
            <a:avLst/>
          </a:prstGeom>
          <a:noFill/>
          <a:ln cap="flat" cmpd="sng" w="12700">
            <a:solidFill>
              <a:schemeClr val="accent1"/>
            </a:solidFill>
            <a:prstDash val="solid"/>
            <a:round/>
            <a:headEnd len="sm" w="sm" type="none"/>
            <a:tailEnd len="med" w="med" type="triangle"/>
          </a:ln>
        </p:spPr>
      </p:cxnSp>
      <p:cxnSp>
        <p:nvCxnSpPr>
          <p:cNvPr id="180" name="Google Shape;180;p11"/>
          <p:cNvCxnSpPr>
            <a:endCxn id="175" idx="1"/>
          </p:cNvCxnSpPr>
          <p:nvPr/>
        </p:nvCxnSpPr>
        <p:spPr>
          <a:xfrm>
            <a:off x="8967769" y="3876102"/>
            <a:ext cx="570900" cy="0"/>
          </a:xfrm>
          <a:prstGeom prst="straightConnector1">
            <a:avLst/>
          </a:prstGeom>
          <a:noFill/>
          <a:ln cap="flat" cmpd="sng" w="12700">
            <a:solidFill>
              <a:schemeClr val="accent1"/>
            </a:solidFill>
            <a:prstDash val="solid"/>
            <a:round/>
            <a:headEnd len="sm" w="sm" type="none"/>
            <a:tailEnd len="med" w="med" type="triangle"/>
          </a:ln>
        </p:spPr>
      </p:cxnSp>
      <p:cxnSp>
        <p:nvCxnSpPr>
          <p:cNvPr id="181" name="Google Shape;181;p11"/>
          <p:cNvCxnSpPr>
            <a:stCxn id="174" idx="1"/>
            <a:endCxn id="176" idx="3"/>
          </p:cNvCxnSpPr>
          <p:nvPr/>
        </p:nvCxnSpPr>
        <p:spPr>
          <a:xfrm rot="10800000">
            <a:off x="5836360" y="3876105"/>
            <a:ext cx="493200" cy="0"/>
          </a:xfrm>
          <a:prstGeom prst="straightConnector1">
            <a:avLst/>
          </a:prstGeom>
          <a:noFill/>
          <a:ln cap="flat" cmpd="sng" w="12700">
            <a:solidFill>
              <a:schemeClr val="accent1"/>
            </a:solidFill>
            <a:prstDash val="solid"/>
            <a:round/>
            <a:headEnd len="sm" w="sm" type="none"/>
            <a:tailEnd len="med" w="med" type="triangle"/>
          </a:ln>
        </p:spPr>
      </p:cxnSp>
      <p:cxnSp>
        <p:nvCxnSpPr>
          <p:cNvPr id="182" name="Google Shape;182;p11"/>
          <p:cNvCxnSpPr>
            <a:stCxn id="176" idx="1"/>
            <a:endCxn id="177" idx="3"/>
          </p:cNvCxnSpPr>
          <p:nvPr/>
        </p:nvCxnSpPr>
        <p:spPr>
          <a:xfrm rot="10800000">
            <a:off x="2627297" y="3876105"/>
            <a:ext cx="570900" cy="0"/>
          </a:xfrm>
          <a:prstGeom prst="straightConnector1">
            <a:avLst/>
          </a:prstGeom>
          <a:noFill/>
          <a:ln cap="flat" cmpd="sng" w="12700">
            <a:solidFill>
              <a:schemeClr val="accent1"/>
            </a:solidFill>
            <a:prstDash val="solid"/>
            <a:round/>
            <a:headEnd len="sm" w="sm" type="none"/>
            <a:tailEnd len="med" w="med" type="triangle"/>
          </a:ln>
        </p:spPr>
      </p:cxnSp>
      <p:sp>
        <p:nvSpPr>
          <p:cNvPr id="183" name="Google Shape;183;p11"/>
          <p:cNvSpPr/>
          <p:nvPr/>
        </p:nvSpPr>
        <p:spPr>
          <a:xfrm>
            <a:off x="3478668" y="4999280"/>
            <a:ext cx="2077156" cy="654755"/>
          </a:xfrm>
          <a:prstGeom prst="flowChartProcess">
            <a:avLst/>
          </a:prstGeom>
          <a:solidFill>
            <a:schemeClr val="accent1"/>
          </a:solidFill>
          <a:ln cap="flat" cmpd="sng" w="15875">
            <a:solidFill>
              <a:srgbClr val="62738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Keep the oven at the same power</a:t>
            </a:r>
            <a:endParaRPr b="0" i="0" sz="1400" u="none" cap="none" strike="noStrike">
              <a:solidFill>
                <a:srgbClr val="000000"/>
              </a:solidFill>
              <a:latin typeface="Arial"/>
              <a:ea typeface="Arial"/>
              <a:cs typeface="Arial"/>
              <a:sym typeface="Arial"/>
            </a:endParaRPr>
          </a:p>
        </p:txBody>
      </p:sp>
      <p:cxnSp>
        <p:nvCxnSpPr>
          <p:cNvPr id="184" name="Google Shape;184;p11"/>
          <p:cNvCxnSpPr>
            <a:stCxn id="176" idx="2"/>
            <a:endCxn id="183" idx="0"/>
          </p:cNvCxnSpPr>
          <p:nvPr/>
        </p:nvCxnSpPr>
        <p:spPr>
          <a:xfrm>
            <a:off x="4517246" y="4601483"/>
            <a:ext cx="0" cy="397800"/>
          </a:xfrm>
          <a:prstGeom prst="straightConnector1">
            <a:avLst/>
          </a:prstGeom>
          <a:noFill/>
          <a:ln cap="flat" cmpd="sng" w="12700">
            <a:solidFill>
              <a:schemeClr val="accent1"/>
            </a:solidFill>
            <a:prstDash val="solid"/>
            <a:round/>
            <a:headEnd len="sm" w="sm" type="none"/>
            <a:tailEnd len="med" w="med" type="triangle"/>
          </a:ln>
        </p:spPr>
      </p:cxnSp>
      <p:cxnSp>
        <p:nvCxnSpPr>
          <p:cNvPr id="185" name="Google Shape;185;p11"/>
          <p:cNvCxnSpPr>
            <a:stCxn id="183" idx="3"/>
            <a:endCxn id="174" idx="2"/>
          </p:cNvCxnSpPr>
          <p:nvPr/>
        </p:nvCxnSpPr>
        <p:spPr>
          <a:xfrm flipH="1" rot="10800000">
            <a:off x="5555824" y="4601558"/>
            <a:ext cx="2092800" cy="725100"/>
          </a:xfrm>
          <a:prstGeom prst="curvedConnector2">
            <a:avLst/>
          </a:prstGeom>
          <a:noFill/>
          <a:ln cap="flat" cmpd="sng" w="12700">
            <a:solidFill>
              <a:schemeClr val="accent1"/>
            </a:solidFill>
            <a:prstDash val="solid"/>
            <a:round/>
            <a:headEnd len="sm" w="sm" type="none"/>
            <a:tailEnd len="med" w="med" type="triangle"/>
          </a:ln>
        </p:spPr>
      </p:cxnSp>
      <p:cxnSp>
        <p:nvCxnSpPr>
          <p:cNvPr id="186" name="Google Shape;186;p11"/>
          <p:cNvCxnSpPr>
            <a:stCxn id="177" idx="2"/>
            <a:endCxn id="174" idx="2"/>
          </p:cNvCxnSpPr>
          <p:nvPr/>
        </p:nvCxnSpPr>
        <p:spPr>
          <a:xfrm flipH="1" rot="-5400000">
            <a:off x="4417850" y="1370734"/>
            <a:ext cx="336600" cy="6125100"/>
          </a:xfrm>
          <a:prstGeom prst="curvedConnector3">
            <a:avLst>
              <a:gd fmla="val 637416" name="adj1"/>
            </a:avLst>
          </a:prstGeom>
          <a:noFill/>
          <a:ln cap="flat" cmpd="sng" w="12700">
            <a:solidFill>
              <a:schemeClr val="accent1"/>
            </a:solidFill>
            <a:prstDash val="solid"/>
            <a:round/>
            <a:headEnd len="sm" w="sm" type="none"/>
            <a:tailEnd len="med" w="med" type="triangle"/>
          </a:ln>
        </p:spPr>
      </p:cxnSp>
      <p:cxnSp>
        <p:nvCxnSpPr>
          <p:cNvPr id="187" name="Google Shape;187;p11"/>
          <p:cNvCxnSpPr>
            <a:stCxn id="175" idx="2"/>
            <a:endCxn id="174" idx="2"/>
          </p:cNvCxnSpPr>
          <p:nvPr/>
        </p:nvCxnSpPr>
        <p:spPr>
          <a:xfrm rot="5400000">
            <a:off x="8977105" y="2936434"/>
            <a:ext cx="336600" cy="2993700"/>
          </a:xfrm>
          <a:prstGeom prst="curvedConnector3">
            <a:avLst>
              <a:gd fmla="val 315452" name="adj1"/>
            </a:avLst>
          </a:prstGeom>
          <a:noFill/>
          <a:ln cap="flat" cmpd="sng" w="12700">
            <a:solidFill>
              <a:schemeClr val="accent1"/>
            </a:solidFill>
            <a:prstDash val="solid"/>
            <a:round/>
            <a:headEnd len="sm" w="sm" type="none"/>
            <a:tailEnd len="med" w="med" type="triangle"/>
          </a:ln>
        </p:spPr>
      </p:cxnSp>
      <p:sp>
        <p:nvSpPr>
          <p:cNvPr id="188" name="Google Shape;188;p11"/>
          <p:cNvSpPr txBox="1"/>
          <p:nvPr/>
        </p:nvSpPr>
        <p:spPr>
          <a:xfrm>
            <a:off x="8952988" y="3577111"/>
            <a:ext cx="485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Arial"/>
              <a:ea typeface="Arial"/>
              <a:cs typeface="Arial"/>
              <a:sym typeface="Arial"/>
            </a:endParaRPr>
          </a:p>
        </p:txBody>
      </p:sp>
      <p:sp>
        <p:nvSpPr>
          <p:cNvPr id="189" name="Google Shape;189;p11"/>
          <p:cNvSpPr txBox="1"/>
          <p:nvPr/>
        </p:nvSpPr>
        <p:spPr>
          <a:xfrm>
            <a:off x="4274487" y="4601123"/>
            <a:ext cx="485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Yes</a:t>
            </a:r>
            <a:endParaRPr b="0" i="0" sz="1400" u="none" cap="none" strike="noStrike">
              <a:solidFill>
                <a:srgbClr val="000000"/>
              </a:solidFill>
              <a:latin typeface="Arial"/>
              <a:ea typeface="Arial"/>
              <a:cs typeface="Arial"/>
              <a:sym typeface="Arial"/>
            </a:endParaRPr>
          </a:p>
        </p:txBody>
      </p:sp>
      <p:sp>
        <p:nvSpPr>
          <p:cNvPr id="190" name="Google Shape;190;p11"/>
          <p:cNvSpPr txBox="1"/>
          <p:nvPr/>
        </p:nvSpPr>
        <p:spPr>
          <a:xfrm>
            <a:off x="5893076" y="3558850"/>
            <a:ext cx="4555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
        <p:nvSpPr>
          <p:cNvPr id="191" name="Google Shape;191;p11"/>
          <p:cNvSpPr txBox="1"/>
          <p:nvPr/>
        </p:nvSpPr>
        <p:spPr>
          <a:xfrm>
            <a:off x="2728267" y="3578219"/>
            <a:ext cx="4555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US">
                <a:latin typeface="Arial"/>
                <a:ea typeface="Arial"/>
                <a:cs typeface="Arial"/>
                <a:sym typeface="Arial"/>
              </a:rPr>
              <a:t>How to create a ”program”?</a:t>
            </a:r>
            <a:endParaRPr>
              <a:latin typeface="Arial"/>
              <a:ea typeface="Arial"/>
              <a:cs typeface="Arial"/>
              <a:sym typeface="Arial"/>
            </a:endParaRPr>
          </a:p>
        </p:txBody>
      </p:sp>
      <p:sp>
        <p:nvSpPr>
          <p:cNvPr id="197" name="Google Shape;197;p12"/>
          <p:cNvSpPr txBox="1"/>
          <p:nvPr>
            <p:ph idx="1" type="body"/>
          </p:nvPr>
        </p:nvSpPr>
        <p:spPr>
          <a:xfrm>
            <a:off x="1097280" y="2638097"/>
            <a:ext cx="10058400" cy="2680138"/>
          </a:xfrm>
          <a:prstGeom prst="rect">
            <a:avLst/>
          </a:prstGeom>
          <a:noFill/>
          <a:ln>
            <a:noFill/>
          </a:ln>
        </p:spPr>
        <p:txBody>
          <a:bodyPr anchorCtr="0" anchor="t" bIns="45700" lIns="0" spcFirstLastPara="1" rIns="0" wrap="square" tIns="45700">
            <a:noAutofit/>
          </a:bodyPr>
          <a:lstStyle/>
          <a:p>
            <a:pPr indent="-190500" lvl="0" marL="91440" rtl="0" algn="l">
              <a:lnSpc>
                <a:spcPct val="90000"/>
              </a:lnSpc>
              <a:spcBef>
                <a:spcPts val="0"/>
              </a:spcBef>
              <a:spcAft>
                <a:spcPts val="0"/>
              </a:spcAft>
              <a:buSzPts val="3000"/>
              <a:buFont typeface="Arial"/>
              <a:buChar char="•"/>
            </a:pPr>
            <a:r>
              <a:rPr lang="en-US" sz="3000">
                <a:latin typeface="Arial"/>
                <a:ea typeface="Arial"/>
                <a:cs typeface="Arial"/>
                <a:sym typeface="Arial"/>
              </a:rPr>
              <a:t> 1st step : design an algorithm </a:t>
            </a:r>
            <a:endParaRPr sz="3000">
              <a:latin typeface="Arial"/>
              <a:ea typeface="Arial"/>
              <a:cs typeface="Arial"/>
              <a:sym typeface="Arial"/>
            </a:endParaRPr>
          </a:p>
          <a:p>
            <a:pPr indent="-190500" lvl="0" marL="91440" rtl="0" algn="l">
              <a:lnSpc>
                <a:spcPct val="90000"/>
              </a:lnSpc>
              <a:spcBef>
                <a:spcPts val="1400"/>
              </a:spcBef>
              <a:spcAft>
                <a:spcPts val="0"/>
              </a:spcAft>
              <a:buSzPts val="3000"/>
              <a:buFont typeface="Arial"/>
              <a:buChar char="•"/>
            </a:pPr>
            <a:r>
              <a:rPr lang="en-US" sz="3000">
                <a:latin typeface="Arial"/>
                <a:ea typeface="Arial"/>
                <a:cs typeface="Arial"/>
                <a:sym typeface="Arial"/>
              </a:rPr>
              <a:t> 2nd step : translate it for the computer</a:t>
            </a:r>
            <a:endParaRPr sz="3000">
              <a:latin typeface="Arial"/>
              <a:ea typeface="Arial"/>
              <a:cs typeface="Arial"/>
              <a:sym typeface="Arial"/>
            </a:endParaRPr>
          </a:p>
          <a:p>
            <a:pPr indent="0" lvl="0" marL="0" rtl="0" algn="l">
              <a:lnSpc>
                <a:spcPct val="90000"/>
              </a:lnSpc>
              <a:spcBef>
                <a:spcPts val="1400"/>
              </a:spcBef>
              <a:spcAft>
                <a:spcPts val="0"/>
              </a:spcAft>
              <a:buSzPts val="1800"/>
              <a:buNone/>
            </a:pPr>
            <a:r>
              <a:t/>
            </a:r>
            <a:endParaRPr sz="3000">
              <a:latin typeface="Arial"/>
              <a:ea typeface="Arial"/>
              <a:cs typeface="Arial"/>
              <a:sym typeface="Arial"/>
            </a:endParaRPr>
          </a:p>
          <a:p>
            <a:pPr indent="0" lvl="0" marL="0" rtl="0" algn="l">
              <a:lnSpc>
                <a:spcPct val="90000"/>
              </a:lnSpc>
              <a:spcBef>
                <a:spcPts val="1400"/>
              </a:spcBef>
              <a:spcAft>
                <a:spcPts val="0"/>
              </a:spcAft>
              <a:buSzPts val="1800"/>
              <a:buNone/>
            </a:pPr>
            <a:r>
              <a:rPr i="1" lang="en-US" sz="3000">
                <a:latin typeface="Arial"/>
                <a:ea typeface="Arial"/>
                <a:cs typeface="Arial"/>
                <a:sym typeface="Arial"/>
              </a:rPr>
              <a:t>But which language does the computer understand?</a:t>
            </a:r>
            <a:endParaRPr i="1" sz="3000">
              <a:latin typeface="Arial"/>
              <a:ea typeface="Arial"/>
              <a:cs typeface="Arial"/>
              <a:sym typeface="Arial"/>
            </a:endParaRPr>
          </a:p>
          <a:p>
            <a:pPr indent="0" lvl="0" marL="91440" rtl="0" algn="l">
              <a:lnSpc>
                <a:spcPct val="90000"/>
              </a:lnSpc>
              <a:spcBef>
                <a:spcPts val="1400"/>
              </a:spcBef>
              <a:spcAft>
                <a:spcPts val="0"/>
              </a:spcAft>
              <a:buSzPts val="3600"/>
              <a:buNone/>
            </a:pPr>
            <a:r>
              <a:t/>
            </a:r>
            <a:endParaRPr sz="30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Retrospect">
  <a:themeElements>
    <a:clrScheme name="Custom 16">
      <a:dk1>
        <a:srgbClr val="000000"/>
      </a:dk1>
      <a:lt1>
        <a:srgbClr val="FFFFFF"/>
      </a:lt1>
      <a:dk2>
        <a:srgbClr val="637052"/>
      </a:dk2>
      <a:lt2>
        <a:srgbClr val="CCDDEA"/>
      </a:lt2>
      <a:accent1>
        <a:srgbClr val="879EB3"/>
      </a:accent1>
      <a:accent2>
        <a:srgbClr val="FED06A"/>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2019-04-22T16:53:32Z</dcterms:created>
  <dc:creator>Julien Malka</dc:creator>
</cp:coreProperties>
</file>